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7" r:id="rId2"/>
    <p:sldId id="259" r:id="rId3"/>
    <p:sldId id="282" r:id="rId4"/>
    <p:sldId id="258" r:id="rId5"/>
    <p:sldId id="260" r:id="rId6"/>
    <p:sldId id="261" r:id="rId7"/>
    <p:sldId id="262" r:id="rId8"/>
    <p:sldId id="263" r:id="rId9"/>
    <p:sldId id="278" r:id="rId10"/>
    <p:sldId id="283" r:id="rId11"/>
    <p:sldId id="280" r:id="rId12"/>
    <p:sldId id="284" r:id="rId13"/>
    <p:sldId id="267" r:id="rId14"/>
    <p:sldId id="288" r:id="rId15"/>
    <p:sldId id="287" r:id="rId16"/>
    <p:sldId id="286" r:id="rId17"/>
    <p:sldId id="281" r:id="rId18"/>
    <p:sldId id="285" r:id="rId19"/>
    <p:sldId id="273" r:id="rId20"/>
    <p:sldId id="275" r:id="rId21"/>
    <p:sldId id="274" r:id="rId22"/>
    <p:sldId id="276" r:id="rId23"/>
    <p:sldId id="277" r:id="rId24"/>
  </p:sldIdLst>
  <p:sldSz cx="18288000" cy="10287000"/>
  <p:notesSz cx="6858000" cy="9144000"/>
  <p:embeddedFontLst>
    <p:embeddedFont>
      <p:font typeface="Canva Sans" panose="020B0604020202020204" charset="0"/>
      <p:regular r:id="rId25"/>
    </p:embeddedFont>
    <p:embeddedFont>
      <p:font typeface="Canva Sans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80" autoAdjust="0"/>
    <p:restoredTop sz="94622" autoAdjust="0"/>
  </p:normalViewPr>
  <p:slideViewPr>
    <p:cSldViewPr>
      <p:cViewPr varScale="1">
        <p:scale>
          <a:sx n="70" d="100"/>
          <a:sy n="70" d="100"/>
        </p:scale>
        <p:origin x="900"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jpeg>
</file>

<file path=ppt/media/image10.jpeg>
</file>

<file path=ppt/media/image11.png>
</file>

<file path=ppt/media/image2.jpeg>
</file>

<file path=ppt/media/image3.jpeg>
</file>

<file path=ppt/media/image4.png>
</file>

<file path=ppt/media/image5.jpe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00991" y="1104900"/>
            <a:ext cx="16131296" cy="5123710"/>
          </a:xfrm>
          <a:prstGeom prst="rect">
            <a:avLst/>
          </a:prstGeom>
        </p:spPr>
        <p:txBody>
          <a:bodyPr lIns="0" tIns="0" rIns="0" bIns="0" rtlCol="0" anchor="t">
            <a:spAutoFit/>
          </a:bodyPr>
          <a:lstStyle/>
          <a:p>
            <a:pPr algn="ctr">
              <a:lnSpc>
                <a:spcPts val="10219"/>
              </a:lnSpc>
              <a:spcBef>
                <a:spcPct val="0"/>
              </a:spcBef>
            </a:pPr>
            <a:r>
              <a:rPr lang="en-US" sz="6600" b="1" dirty="0">
                <a:solidFill>
                  <a:srgbClr val="B33C3C"/>
                </a:solidFill>
                <a:latin typeface="Canva Sans Bold"/>
                <a:ea typeface="Canva Sans Bold"/>
                <a:cs typeface="Canva Sans Bold"/>
                <a:sym typeface="Canva Sans Bold"/>
              </a:rPr>
              <a:t>“</a:t>
            </a:r>
            <a:r>
              <a:rPr lang="en-US" sz="6600" b="1" dirty="0">
                <a:solidFill>
                  <a:srgbClr val="000000"/>
                </a:solidFill>
                <a:latin typeface="Canva Sans Bold"/>
                <a:ea typeface="Canva Sans Bold"/>
                <a:cs typeface="Canva Sans Bold"/>
                <a:sym typeface="Canva Sans Bold"/>
              </a:rPr>
              <a:t>EFFICIENT PUBLIC TRANSPORTATION WITH IOT ENABLED SMART BUS TRACKING AND CROWD MONITORING SYSTEM</a:t>
            </a:r>
            <a:r>
              <a:rPr lang="en-US" sz="6600" b="1" dirty="0">
                <a:solidFill>
                  <a:srgbClr val="B33C3C"/>
                </a:solidFill>
                <a:latin typeface="Canva Sans Bold"/>
                <a:ea typeface="Canva Sans Bold"/>
                <a:cs typeface="Canva Sans Bold"/>
                <a:sym typeface="Canva Sans Bold"/>
              </a:rPr>
              <a:t>”</a:t>
            </a:r>
          </a:p>
        </p:txBody>
      </p:sp>
      <p:sp>
        <p:nvSpPr>
          <p:cNvPr id="3" name="TextBox 3"/>
          <p:cNvSpPr txBox="1"/>
          <p:nvPr/>
        </p:nvSpPr>
        <p:spPr>
          <a:xfrm>
            <a:off x="13853993" y="7181849"/>
            <a:ext cx="3405307" cy="1362711"/>
          </a:xfrm>
          <a:prstGeom prst="rect">
            <a:avLst/>
          </a:prstGeom>
        </p:spPr>
        <p:txBody>
          <a:bodyPr lIns="0" tIns="0" rIns="0" bIns="0" rtlCol="0" anchor="t">
            <a:spAutoFit/>
          </a:bodyPr>
          <a:lstStyle/>
          <a:p>
            <a:pPr algn="ctr">
              <a:lnSpc>
                <a:spcPts val="3639"/>
              </a:lnSpc>
            </a:pPr>
            <a:r>
              <a:rPr lang="en-US" sz="2599" b="1">
                <a:solidFill>
                  <a:srgbClr val="B33C3C"/>
                </a:solidFill>
                <a:latin typeface="Canva Sans Bold"/>
                <a:ea typeface="Canva Sans Bold"/>
                <a:cs typeface="Canva Sans Bold"/>
                <a:sym typeface="Canva Sans Bold"/>
              </a:rPr>
              <a:t>Guide name</a:t>
            </a:r>
            <a:r>
              <a:rPr lang="en-US" sz="2599" b="1">
                <a:solidFill>
                  <a:srgbClr val="000000"/>
                </a:solidFill>
                <a:latin typeface="Canva Sans Bold"/>
                <a:ea typeface="Canva Sans Bold"/>
                <a:cs typeface="Canva Sans Bold"/>
                <a:sym typeface="Canva Sans Bold"/>
              </a:rPr>
              <a:t> :</a:t>
            </a:r>
          </a:p>
          <a:p>
            <a:pPr algn="ctr">
              <a:lnSpc>
                <a:spcPts val="3639"/>
              </a:lnSpc>
            </a:pPr>
            <a:r>
              <a:rPr lang="en-US" sz="2599" b="1">
                <a:solidFill>
                  <a:srgbClr val="000000"/>
                </a:solidFill>
                <a:latin typeface="Canva Sans Bold"/>
                <a:ea typeface="Canva Sans Bold"/>
                <a:cs typeface="Canva Sans Bold"/>
                <a:sym typeface="Canva Sans Bold"/>
              </a:rPr>
              <a:t>Mrs . K. Sasikala M.E.,</a:t>
            </a:r>
          </a:p>
          <a:p>
            <a:pPr algn="ctr">
              <a:lnSpc>
                <a:spcPts val="3639"/>
              </a:lnSpc>
              <a:spcBef>
                <a:spcPct val="0"/>
              </a:spcBef>
            </a:pPr>
            <a:r>
              <a:rPr lang="en-US" sz="2599" b="1">
                <a:solidFill>
                  <a:srgbClr val="000000"/>
                </a:solidFill>
                <a:latin typeface="Canva Sans Bold"/>
                <a:ea typeface="Canva Sans Bold"/>
                <a:cs typeface="Canva Sans Bold"/>
                <a:sym typeface="Canva Sans Bold"/>
              </a:rPr>
              <a:t>Asst.Prof / ECE</a:t>
            </a:r>
          </a:p>
        </p:txBody>
      </p:sp>
      <p:sp>
        <p:nvSpPr>
          <p:cNvPr id="4" name="TextBox 4"/>
          <p:cNvSpPr txBox="1"/>
          <p:nvPr/>
        </p:nvSpPr>
        <p:spPr>
          <a:xfrm>
            <a:off x="1028700" y="7181849"/>
            <a:ext cx="5448300" cy="1846659"/>
          </a:xfrm>
          <a:prstGeom prst="rect">
            <a:avLst/>
          </a:prstGeom>
        </p:spPr>
        <p:txBody>
          <a:bodyPr wrap="square" lIns="0" tIns="0" rIns="0" bIns="0" rtlCol="0" anchor="t">
            <a:spAutoFit/>
          </a:bodyPr>
          <a:lstStyle/>
          <a:p>
            <a:pPr algn="just">
              <a:lnSpc>
                <a:spcPts val="3639"/>
              </a:lnSpc>
            </a:pPr>
            <a:r>
              <a:rPr lang="en-US" sz="2599" b="1" dirty="0">
                <a:solidFill>
                  <a:srgbClr val="B33C3C"/>
                </a:solidFill>
                <a:latin typeface="Canva Sans Bold"/>
                <a:ea typeface="Canva Sans Bold"/>
                <a:cs typeface="Canva Sans Bold"/>
                <a:sym typeface="Canva Sans Bold"/>
              </a:rPr>
              <a:t>Team members</a:t>
            </a:r>
            <a:r>
              <a:rPr lang="en-US" sz="2599" b="1" dirty="0">
                <a:solidFill>
                  <a:srgbClr val="000000"/>
                </a:solidFill>
                <a:latin typeface="Canva Sans Bold"/>
                <a:ea typeface="Canva Sans Bold"/>
                <a:cs typeface="Canva Sans Bold"/>
                <a:sym typeface="Canva Sans Bold"/>
              </a:rPr>
              <a:t> :</a:t>
            </a:r>
          </a:p>
          <a:p>
            <a:pPr algn="just">
              <a:lnSpc>
                <a:spcPts val="3639"/>
              </a:lnSpc>
            </a:pPr>
            <a:r>
              <a:rPr lang="en-US" sz="2599" b="1" dirty="0">
                <a:solidFill>
                  <a:srgbClr val="000000"/>
                </a:solidFill>
                <a:latin typeface="Canva Sans Bold"/>
                <a:ea typeface="Canva Sans Bold"/>
                <a:cs typeface="Canva Sans Bold"/>
                <a:sym typeface="Canva Sans Bold"/>
              </a:rPr>
              <a:t>311521106074 </a:t>
            </a:r>
            <a:r>
              <a:rPr lang="en-US" sz="2599" b="1" dirty="0" err="1">
                <a:solidFill>
                  <a:srgbClr val="000000"/>
                </a:solidFill>
                <a:latin typeface="Canva Sans Bold"/>
                <a:ea typeface="Canva Sans Bold"/>
                <a:cs typeface="Canva Sans Bold"/>
                <a:sym typeface="Canva Sans Bold"/>
              </a:rPr>
              <a:t>Priya</a:t>
            </a:r>
            <a:r>
              <a:rPr lang="en-US" sz="2599" b="1" dirty="0">
                <a:solidFill>
                  <a:srgbClr val="000000"/>
                </a:solidFill>
                <a:latin typeface="Canva Sans Bold"/>
                <a:ea typeface="Canva Sans Bold"/>
                <a:cs typeface="Canva Sans Bold"/>
                <a:sym typeface="Canva Sans Bold"/>
              </a:rPr>
              <a:t> B</a:t>
            </a:r>
          </a:p>
          <a:p>
            <a:pPr algn="just">
              <a:lnSpc>
                <a:spcPts val="3639"/>
              </a:lnSpc>
            </a:pPr>
            <a:r>
              <a:rPr lang="en-US" sz="2599" b="1" dirty="0">
                <a:solidFill>
                  <a:srgbClr val="000000"/>
                </a:solidFill>
                <a:latin typeface="Canva Sans Bold"/>
                <a:ea typeface="Canva Sans Bold"/>
                <a:cs typeface="Canva Sans Bold"/>
                <a:sym typeface="Canva Sans Bold"/>
              </a:rPr>
              <a:t>311521106077 </a:t>
            </a:r>
            <a:r>
              <a:rPr lang="en-US" sz="2599" b="1" dirty="0" err="1">
                <a:solidFill>
                  <a:srgbClr val="000000"/>
                </a:solidFill>
                <a:latin typeface="Canva Sans Bold"/>
                <a:ea typeface="Canva Sans Bold"/>
                <a:cs typeface="Canva Sans Bold"/>
                <a:sym typeface="Canva Sans Bold"/>
              </a:rPr>
              <a:t>Reshmitha</a:t>
            </a:r>
            <a:r>
              <a:rPr lang="en-US" sz="2599" b="1" dirty="0">
                <a:solidFill>
                  <a:srgbClr val="000000"/>
                </a:solidFill>
                <a:latin typeface="Canva Sans Bold"/>
                <a:ea typeface="Canva Sans Bold"/>
                <a:cs typeface="Canva Sans Bold"/>
                <a:sym typeface="Canva Sans Bold"/>
              </a:rPr>
              <a:t> R</a:t>
            </a:r>
          </a:p>
          <a:p>
            <a:pPr algn="just">
              <a:lnSpc>
                <a:spcPts val="3639"/>
              </a:lnSpc>
              <a:spcBef>
                <a:spcPct val="0"/>
              </a:spcBef>
            </a:pPr>
            <a:r>
              <a:rPr lang="en-US" sz="2599" b="1" dirty="0">
                <a:solidFill>
                  <a:srgbClr val="000000"/>
                </a:solidFill>
                <a:latin typeface="Canva Sans Bold"/>
                <a:ea typeface="Canva Sans Bold"/>
                <a:cs typeface="Canva Sans Bold"/>
                <a:sym typeface="Canva Sans Bold"/>
              </a:rPr>
              <a:t>311521106099 </a:t>
            </a:r>
            <a:r>
              <a:rPr lang="en-US" sz="2599" b="1" dirty="0" err="1">
                <a:solidFill>
                  <a:srgbClr val="000000"/>
                </a:solidFill>
                <a:latin typeface="Canva Sans Bold"/>
                <a:ea typeface="Canva Sans Bold"/>
                <a:cs typeface="Canva Sans Bold"/>
                <a:sym typeface="Canva Sans Bold"/>
              </a:rPr>
              <a:t>Subbulakshmi</a:t>
            </a:r>
            <a:r>
              <a:rPr lang="en-US" sz="2599" b="1" dirty="0">
                <a:solidFill>
                  <a:srgbClr val="000000"/>
                </a:solidFill>
                <a:latin typeface="Canva Sans Bold"/>
                <a:ea typeface="Canva Sans Bold"/>
                <a:cs typeface="Canva Sans Bold"/>
                <a:sym typeface="Canva Sans Bold"/>
              </a:rPr>
              <a:t> 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47700" y="1943100"/>
            <a:ext cx="17145000" cy="7986802"/>
          </a:xfrm>
          <a:prstGeom prst="rect">
            <a:avLst/>
          </a:prstGeom>
        </p:spPr>
        <p:txBody>
          <a:bodyPr wrap="square">
            <a:spAutoFit/>
          </a:bodyPr>
          <a:lstStyle/>
          <a:p>
            <a:r>
              <a:rPr lang="en-US" sz="2700" b="1" dirty="0">
                <a:latin typeface="Canva Sans Bold" charset="0"/>
              </a:rPr>
              <a:t>Step 4: </a:t>
            </a:r>
            <a:r>
              <a:rPr lang="en-US" sz="2700" b="1" dirty="0">
                <a:solidFill>
                  <a:srgbClr val="C00000"/>
                </a:solidFill>
                <a:latin typeface="Canva Sans Bold" charset="0"/>
              </a:rPr>
              <a:t>Data Processing and Wireless Transmission</a:t>
            </a:r>
          </a:p>
          <a:p>
            <a:endParaRPr lang="en-US" sz="2700" b="1" dirty="0">
              <a:latin typeface="Canva Sans Bold" charset="0"/>
            </a:endParaRPr>
          </a:p>
          <a:p>
            <a:pPr marL="457200" indent="-457200">
              <a:buFont typeface="Wingdings" pitchFamily="2" charset="2"/>
              <a:buChar char="q"/>
            </a:pPr>
            <a:r>
              <a:rPr lang="en-US" sz="2700" dirty="0">
                <a:latin typeface="Canva Sans Bold" charset="0"/>
              </a:rPr>
              <a:t>The </a:t>
            </a:r>
            <a:r>
              <a:rPr lang="en-US" sz="2700" b="1" dirty="0">
                <a:latin typeface="Canva Sans Bold" charset="0"/>
              </a:rPr>
              <a:t>microcontroller</a:t>
            </a:r>
            <a:r>
              <a:rPr lang="en-US" sz="2700" dirty="0">
                <a:latin typeface="Canva Sans Bold" charset="0"/>
              </a:rPr>
              <a:t> processes the </a:t>
            </a:r>
            <a:r>
              <a:rPr lang="en-US" sz="2700" b="1" dirty="0">
                <a:latin typeface="Canva Sans Bold" charset="0"/>
              </a:rPr>
              <a:t>passenger count and location data</a:t>
            </a:r>
            <a:r>
              <a:rPr lang="en-US" sz="2700" dirty="0">
                <a:latin typeface="Canva Sans Bold" charset="0"/>
              </a:rPr>
              <a:t> and transmits it using the </a:t>
            </a:r>
            <a:r>
              <a:rPr lang="en-US" sz="2700" b="1" dirty="0">
                <a:latin typeface="Canva Sans Bold" charset="0"/>
              </a:rPr>
              <a:t>ESP8266 Wi-Fi module</a:t>
            </a:r>
            <a:r>
              <a:rPr lang="en-US" sz="2700" dirty="0">
                <a:latin typeface="Canva Sans Bold" charset="0"/>
              </a:rPr>
              <a:t>. </a:t>
            </a:r>
          </a:p>
          <a:p>
            <a:pPr marL="457200" indent="-457200">
              <a:buFont typeface="Wingdings" pitchFamily="2" charset="2"/>
              <a:buChar char="q"/>
            </a:pPr>
            <a:r>
              <a:rPr lang="en-US" sz="2700" dirty="0">
                <a:latin typeface="Canva Sans Bold" charset="0"/>
              </a:rPr>
              <a:t>This data is sent to a </a:t>
            </a:r>
            <a:r>
              <a:rPr lang="en-US" sz="2700" b="1" dirty="0">
                <a:latin typeface="Canva Sans Bold" charset="0"/>
              </a:rPr>
              <a:t>cloud server</a:t>
            </a:r>
            <a:r>
              <a:rPr lang="en-US" sz="2700" dirty="0">
                <a:latin typeface="Canva Sans Bold" charset="0"/>
              </a:rPr>
              <a:t>, allowing remote access by transport authorities and bus stand display units.</a:t>
            </a:r>
          </a:p>
          <a:p>
            <a:endParaRPr lang="en-US" sz="2700" dirty="0">
              <a:latin typeface="Canva Sans Bold" charset="0"/>
            </a:endParaRPr>
          </a:p>
          <a:p>
            <a:r>
              <a:rPr lang="en-US" sz="2700" b="1" dirty="0">
                <a:latin typeface="Canva Sans Bold" charset="0"/>
              </a:rPr>
              <a:t>Step 5: </a:t>
            </a:r>
            <a:r>
              <a:rPr lang="en-US" sz="2700" b="1" dirty="0">
                <a:solidFill>
                  <a:srgbClr val="C00000"/>
                </a:solidFill>
                <a:latin typeface="Canva Sans Bold" charset="0"/>
              </a:rPr>
              <a:t>Bus Stand Display System</a:t>
            </a:r>
          </a:p>
          <a:p>
            <a:endParaRPr lang="en-US" sz="2700" b="1" dirty="0">
              <a:latin typeface="Canva Sans Bold" charset="0"/>
            </a:endParaRPr>
          </a:p>
          <a:p>
            <a:pPr marL="457200" indent="-457200">
              <a:buFont typeface="Wingdings" pitchFamily="2" charset="2"/>
              <a:buChar char="q"/>
            </a:pPr>
            <a:r>
              <a:rPr lang="en-US" sz="2700" dirty="0">
                <a:latin typeface="Canva Sans Bold" charset="0"/>
              </a:rPr>
              <a:t>At the </a:t>
            </a:r>
            <a:r>
              <a:rPr lang="en-US" sz="2700" b="1" dirty="0">
                <a:latin typeface="Canva Sans Bold" charset="0"/>
              </a:rPr>
              <a:t>bus stand, an LCD/LED screen</a:t>
            </a:r>
            <a:r>
              <a:rPr lang="en-US" sz="2700" dirty="0">
                <a:latin typeface="Canva Sans Bold" charset="0"/>
              </a:rPr>
              <a:t> receives real-time data updates via the </a:t>
            </a:r>
            <a:r>
              <a:rPr lang="en-US" sz="2700" b="1" dirty="0">
                <a:latin typeface="Canva Sans Bold" charset="0"/>
              </a:rPr>
              <a:t>RF or Wi-Fi network</a:t>
            </a:r>
            <a:r>
              <a:rPr lang="en-US" sz="2700" dirty="0">
                <a:latin typeface="Canva Sans Bold" charset="0"/>
              </a:rPr>
              <a:t>. </a:t>
            </a:r>
          </a:p>
          <a:p>
            <a:pPr marL="457200" indent="-457200">
              <a:buFont typeface="Wingdings" pitchFamily="2" charset="2"/>
              <a:buChar char="q"/>
            </a:pPr>
            <a:r>
              <a:rPr lang="en-US" sz="2700" dirty="0">
                <a:latin typeface="Canva Sans Bold" charset="0"/>
              </a:rPr>
              <a:t>The display shows </a:t>
            </a:r>
            <a:r>
              <a:rPr lang="en-US" sz="2700" b="1" dirty="0">
                <a:latin typeface="Canva Sans Bold" charset="0"/>
              </a:rPr>
              <a:t>bus arrival times, current location, and passenger occupancy</a:t>
            </a:r>
            <a:r>
              <a:rPr lang="en-US" sz="2700" dirty="0">
                <a:latin typeface="Canva Sans Bold" charset="0"/>
              </a:rPr>
              <a:t>, helping commuters plan their travel efficiently.</a:t>
            </a:r>
          </a:p>
          <a:p>
            <a:endParaRPr lang="en-US" sz="2700" dirty="0">
              <a:latin typeface="Canva Sans Bold" charset="0"/>
            </a:endParaRPr>
          </a:p>
          <a:p>
            <a:r>
              <a:rPr lang="en-US" sz="2700" b="1" dirty="0">
                <a:latin typeface="Canva Sans Bold" charset="0"/>
              </a:rPr>
              <a:t>Step 6: </a:t>
            </a:r>
            <a:r>
              <a:rPr lang="en-US" sz="2700" b="1" dirty="0">
                <a:solidFill>
                  <a:srgbClr val="C00000"/>
                </a:solidFill>
                <a:latin typeface="Canva Sans Bold" charset="0"/>
              </a:rPr>
              <a:t>Remote Monitoring via Web Applications</a:t>
            </a:r>
          </a:p>
          <a:p>
            <a:endParaRPr lang="en-US" sz="2700" b="1" dirty="0">
              <a:latin typeface="Canva Sans Bold" charset="0"/>
            </a:endParaRPr>
          </a:p>
          <a:p>
            <a:pPr marL="457200" indent="-457200">
              <a:buFont typeface="Wingdings" pitchFamily="2" charset="2"/>
              <a:buChar char="q"/>
            </a:pPr>
            <a:r>
              <a:rPr lang="en-US" sz="2700" dirty="0">
                <a:latin typeface="Canva Sans Bold" charset="0"/>
              </a:rPr>
              <a:t>Passengers and </a:t>
            </a:r>
            <a:r>
              <a:rPr lang="en-US" sz="2700" b="1" dirty="0">
                <a:latin typeface="Canva Sans Bold" charset="0"/>
              </a:rPr>
              <a:t>transport operators</a:t>
            </a:r>
            <a:r>
              <a:rPr lang="en-US" sz="2700" dirty="0">
                <a:latin typeface="Canva Sans Bold" charset="0"/>
              </a:rPr>
              <a:t> can access </a:t>
            </a:r>
            <a:r>
              <a:rPr lang="en-US" sz="2700" b="1" dirty="0">
                <a:latin typeface="Canva Sans Bold" charset="0"/>
              </a:rPr>
              <a:t>real-time bus status and crowd levels</a:t>
            </a:r>
            <a:r>
              <a:rPr lang="en-US" sz="2700" dirty="0">
                <a:latin typeface="Canva Sans Bold" charset="0"/>
              </a:rPr>
              <a:t> through a </a:t>
            </a:r>
            <a:r>
              <a:rPr lang="en-US" sz="2700" b="1" dirty="0">
                <a:latin typeface="Canva Sans Bold" charset="0"/>
              </a:rPr>
              <a:t>web or mobile application</a:t>
            </a:r>
            <a:r>
              <a:rPr lang="en-US" sz="2700" dirty="0">
                <a:latin typeface="Canva Sans Bold" charset="0"/>
              </a:rPr>
              <a:t>. </a:t>
            </a:r>
          </a:p>
          <a:p>
            <a:pPr marL="457200" indent="-457200">
              <a:buFont typeface="Wingdings" pitchFamily="2" charset="2"/>
              <a:buChar char="q"/>
            </a:pPr>
            <a:r>
              <a:rPr lang="en-US" sz="2700" dirty="0">
                <a:latin typeface="Canva Sans Bold" charset="0"/>
              </a:rPr>
              <a:t>This helps in </a:t>
            </a:r>
            <a:r>
              <a:rPr lang="en-US" sz="2700" b="1" dirty="0">
                <a:latin typeface="Canva Sans Bold" charset="0"/>
              </a:rPr>
              <a:t>efficient bus scheduling, reducing wait times, and improving public transport management.</a:t>
            </a:r>
            <a:endParaRPr lang="en-US" sz="2700" dirty="0">
              <a:latin typeface="Canva Sans Bold" charset="0"/>
            </a:endParaRPr>
          </a:p>
        </p:txBody>
      </p:sp>
      <p:sp>
        <p:nvSpPr>
          <p:cNvPr id="4" name="Rectangle 3"/>
          <p:cNvSpPr/>
          <p:nvPr/>
        </p:nvSpPr>
        <p:spPr>
          <a:xfrm>
            <a:off x="5547560" y="394855"/>
            <a:ext cx="7345281" cy="1266629"/>
          </a:xfrm>
          <a:prstGeom prst="rect">
            <a:avLst/>
          </a:prstGeom>
        </p:spPr>
        <p:txBody>
          <a:bodyPr wrap="none">
            <a:spAutoFit/>
          </a:bodyPr>
          <a:lstStyle/>
          <a:p>
            <a:pPr algn="ctr">
              <a:lnSpc>
                <a:spcPts val="9799"/>
              </a:lnSpc>
              <a:spcBef>
                <a:spcPct val="0"/>
              </a:spcBef>
            </a:pPr>
            <a:r>
              <a:rPr lang="en-US" sz="7000" b="1" dirty="0">
                <a:solidFill>
                  <a:srgbClr val="000000"/>
                </a:solidFill>
                <a:latin typeface="Canva Sans Bold"/>
                <a:ea typeface="Canva Sans Bold"/>
                <a:cs typeface="Canva Sans Bold"/>
                <a:sym typeface="Canva Sans Bold"/>
              </a:rPr>
              <a:t>METHODOLOGY</a:t>
            </a:r>
          </a:p>
        </p:txBody>
      </p:sp>
    </p:spTree>
    <p:extLst>
      <p:ext uri="{BB962C8B-B14F-4D97-AF65-F5344CB8AC3E}">
        <p14:creationId xmlns:p14="http://schemas.microsoft.com/office/powerpoint/2010/main" val="3900914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2" descr="C:\Users\User\Downloads\ChatGPT Image May 8, 2025, 09_04_48 AM.png"/>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152400" y="-1054100"/>
            <a:ext cx="18440400" cy="113411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5283451" y="342900"/>
            <a:ext cx="7293984" cy="1266629"/>
          </a:xfrm>
          <a:prstGeom prst="rect">
            <a:avLst/>
          </a:prstGeom>
        </p:spPr>
        <p:txBody>
          <a:bodyPr wrap="none">
            <a:spAutoFit/>
          </a:bodyPr>
          <a:lstStyle/>
          <a:p>
            <a:pPr algn="ctr">
              <a:lnSpc>
                <a:spcPts val="9799"/>
              </a:lnSpc>
              <a:spcBef>
                <a:spcPct val="0"/>
              </a:spcBef>
            </a:pPr>
            <a:r>
              <a:rPr lang="en-US" sz="7000" b="1" dirty="0">
                <a:solidFill>
                  <a:srgbClr val="000000"/>
                </a:solidFill>
                <a:latin typeface="Canva Sans Bold"/>
                <a:ea typeface="Canva Sans Bold"/>
                <a:cs typeface="Canva Sans Bold"/>
                <a:sym typeface="Canva Sans Bold"/>
              </a:rPr>
              <a:t>FLOW DIAGRAM</a:t>
            </a:r>
          </a:p>
        </p:txBody>
      </p:sp>
      <p:sp>
        <p:nvSpPr>
          <p:cNvPr id="8" name="Rounded Rectangle 7"/>
          <p:cNvSpPr/>
          <p:nvPr/>
        </p:nvSpPr>
        <p:spPr>
          <a:xfrm>
            <a:off x="9206345" y="42544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b="1" dirty="0">
                <a:solidFill>
                  <a:schemeClr val="bg1"/>
                </a:solidFill>
                <a:latin typeface="Canva Sans Bold" charset="0"/>
              </a:rPr>
              <a:t>Step 4: Data Transmission to Microcontroller</a:t>
            </a:r>
          </a:p>
        </p:txBody>
      </p:sp>
      <p:sp>
        <p:nvSpPr>
          <p:cNvPr id="11" name="Rectangle 10"/>
          <p:cNvSpPr/>
          <p:nvPr/>
        </p:nvSpPr>
        <p:spPr>
          <a:xfrm>
            <a:off x="1048093" y="2700635"/>
            <a:ext cx="6267107" cy="1200329"/>
          </a:xfrm>
          <a:prstGeom prst="rect">
            <a:avLst/>
          </a:prstGeom>
        </p:spPr>
        <p:txBody>
          <a:bodyPr wrap="square">
            <a:spAutoFit/>
          </a:bodyPr>
          <a:lstStyle/>
          <a:p>
            <a:r>
              <a:rPr lang="en-US" sz="3600" b="1" dirty="0">
                <a:latin typeface="Canva Sans Bold" charset="0"/>
              </a:rPr>
              <a:t>Algorithm for Passenger Counting</a:t>
            </a:r>
          </a:p>
        </p:txBody>
      </p:sp>
      <p:sp>
        <p:nvSpPr>
          <p:cNvPr id="12" name="Rounded Rectangle 11"/>
          <p:cNvSpPr/>
          <p:nvPr/>
        </p:nvSpPr>
        <p:spPr>
          <a:xfrm>
            <a:off x="1129145" y="42163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b="1" dirty="0">
                <a:solidFill>
                  <a:schemeClr val="bg1"/>
                </a:solidFill>
                <a:latin typeface="Canva Sans Bold" charset="0"/>
              </a:rPr>
              <a:t>Step 1: Image Acquisition</a:t>
            </a:r>
          </a:p>
        </p:txBody>
      </p:sp>
      <p:sp>
        <p:nvSpPr>
          <p:cNvPr id="13" name="Rounded Rectangle 12"/>
          <p:cNvSpPr/>
          <p:nvPr/>
        </p:nvSpPr>
        <p:spPr>
          <a:xfrm>
            <a:off x="3823854" y="42163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b="1" dirty="0">
                <a:solidFill>
                  <a:schemeClr val="bg1"/>
                </a:solidFill>
                <a:latin typeface="Canva Sans Bold" charset="0"/>
              </a:rPr>
              <a:t>Step 2: Preprocessing</a:t>
            </a:r>
          </a:p>
        </p:txBody>
      </p:sp>
      <p:sp>
        <p:nvSpPr>
          <p:cNvPr id="14" name="Rounded Rectangle 13"/>
          <p:cNvSpPr/>
          <p:nvPr/>
        </p:nvSpPr>
        <p:spPr>
          <a:xfrm>
            <a:off x="6477000" y="42163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b="1" dirty="0">
                <a:solidFill>
                  <a:schemeClr val="bg1"/>
                </a:solidFill>
                <a:latin typeface="Canva Sans Bold" charset="0"/>
              </a:rPr>
              <a:t>Step 3: Face Detection and Passenger Counting</a:t>
            </a:r>
          </a:p>
        </p:txBody>
      </p:sp>
      <p:sp>
        <p:nvSpPr>
          <p:cNvPr id="15" name="Rounded Rectangle 14"/>
          <p:cNvSpPr/>
          <p:nvPr/>
        </p:nvSpPr>
        <p:spPr>
          <a:xfrm>
            <a:off x="11917281" y="4212851"/>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b="1" dirty="0">
                <a:solidFill>
                  <a:schemeClr val="bg1"/>
                </a:solidFill>
                <a:latin typeface="Canva Sans Bold" charset="0"/>
              </a:rPr>
              <a:t>Step 5: Wireless Data Transmission to Bus Stand</a:t>
            </a:r>
          </a:p>
        </p:txBody>
      </p:sp>
      <p:sp>
        <p:nvSpPr>
          <p:cNvPr id="16" name="Rounded Rectangle 15"/>
          <p:cNvSpPr/>
          <p:nvPr/>
        </p:nvSpPr>
        <p:spPr>
          <a:xfrm>
            <a:off x="14630400" y="42163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b="1" dirty="0">
                <a:solidFill>
                  <a:schemeClr val="bg1"/>
                </a:solidFill>
                <a:latin typeface="Canva Sans Bold" charset="0"/>
              </a:rPr>
              <a:t>Step 6: Display at Bus Stand and Remote Access</a:t>
            </a:r>
          </a:p>
        </p:txBody>
      </p:sp>
      <p:cxnSp>
        <p:nvCxnSpPr>
          <p:cNvPr id="25" name="Straight Arrow Connector 24"/>
          <p:cNvCxnSpPr>
            <a:stCxn id="12" idx="3"/>
            <a:endCxn id="13" idx="1"/>
          </p:cNvCxnSpPr>
          <p:nvPr/>
        </p:nvCxnSpPr>
        <p:spPr>
          <a:xfrm>
            <a:off x="3415145" y="5270458"/>
            <a:ext cx="408709"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6109854" y="5308557"/>
            <a:ext cx="408709"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763000" y="5308557"/>
            <a:ext cx="408709"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11508572" y="5275119"/>
            <a:ext cx="408709"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14221691" y="5313218"/>
            <a:ext cx="408709"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13601700" y="1989772"/>
            <a:ext cx="3429000" cy="1477328"/>
          </a:xfrm>
          <a:prstGeom prst="rect">
            <a:avLst/>
          </a:prstGeom>
        </p:spPr>
        <p:txBody>
          <a:bodyPr wrap="square">
            <a:spAutoFit/>
          </a:bodyPr>
          <a:lstStyle/>
          <a:p>
            <a:pPr lvl="0" eaLnBrk="0" fontAlgn="base" hangingPunct="0">
              <a:spcBef>
                <a:spcPct val="0"/>
              </a:spcBef>
              <a:spcAft>
                <a:spcPct val="0"/>
              </a:spcAft>
            </a:pPr>
            <a:r>
              <a:rPr lang="en-US" dirty="0">
                <a:solidFill>
                  <a:srgbClr val="C00000"/>
                </a:solidFill>
                <a:latin typeface="Canva Sans Bold" charset="0"/>
                <a:cs typeface="Arial" pitchFamily="34" charset="0"/>
              </a:rPr>
              <a:t>Threshold level in prototype</a:t>
            </a:r>
          </a:p>
          <a:p>
            <a:pPr lvl="0" eaLnBrk="0" fontAlgn="base" hangingPunct="0">
              <a:spcBef>
                <a:spcPct val="0"/>
              </a:spcBef>
              <a:spcAft>
                <a:spcPct val="0"/>
              </a:spcAft>
            </a:pPr>
            <a:r>
              <a:rPr lang="en-US" dirty="0">
                <a:latin typeface="Canva Sans Bold" charset="0"/>
                <a:cs typeface="Arial" pitchFamily="34" charset="0"/>
              </a:rPr>
              <a:t>Count=1 (Very Low crowd).</a:t>
            </a:r>
          </a:p>
          <a:p>
            <a:pPr lvl="0" eaLnBrk="0" fontAlgn="base" hangingPunct="0">
              <a:spcBef>
                <a:spcPct val="0"/>
              </a:spcBef>
              <a:spcAft>
                <a:spcPct val="0"/>
              </a:spcAft>
            </a:pPr>
            <a:r>
              <a:rPr lang="en-US" dirty="0">
                <a:latin typeface="Canva Sans Bold" charset="0"/>
                <a:cs typeface="Arial" pitchFamily="34" charset="0"/>
              </a:rPr>
              <a:t>Count=2 (Low crowd).</a:t>
            </a:r>
          </a:p>
          <a:p>
            <a:pPr lvl="0" eaLnBrk="0" fontAlgn="base" hangingPunct="0">
              <a:spcBef>
                <a:spcPct val="0"/>
              </a:spcBef>
              <a:spcAft>
                <a:spcPct val="0"/>
              </a:spcAft>
            </a:pPr>
            <a:r>
              <a:rPr lang="en-US" dirty="0">
                <a:latin typeface="Canva Sans Bold" charset="0"/>
                <a:cs typeface="Arial" pitchFamily="34" charset="0"/>
              </a:rPr>
              <a:t>Count=3 (Moderate crowd).</a:t>
            </a:r>
          </a:p>
          <a:p>
            <a:pPr lvl="0" eaLnBrk="0" fontAlgn="base" hangingPunct="0">
              <a:spcBef>
                <a:spcPct val="0"/>
              </a:spcBef>
              <a:spcAft>
                <a:spcPct val="0"/>
              </a:spcAft>
            </a:pPr>
            <a:r>
              <a:rPr lang="en-US" dirty="0">
                <a:latin typeface="Canva Sans Bold" charset="0"/>
                <a:cs typeface="Arial" pitchFamily="34" charset="0"/>
              </a:rPr>
              <a:t>Count=4 (High crowd).</a:t>
            </a:r>
          </a:p>
        </p:txBody>
      </p:sp>
    </p:spTree>
    <p:extLst>
      <p:ext uri="{BB962C8B-B14F-4D97-AF65-F5344CB8AC3E}">
        <p14:creationId xmlns:p14="http://schemas.microsoft.com/office/powerpoint/2010/main" val="2068342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User\Downloads\ChatGPT Image May 8, 2025, 09_04_48 AM.png"/>
          <p:cNvPicPr>
            <a:picLocks noChangeAspect="1" noChangeArrowheads="1"/>
          </p:cNvPicPr>
          <p:nvPr/>
        </p:nvPicPr>
        <p:blipFill>
          <a:blip r:embed="rId2">
            <a:lum bright="70000" contrast="-70000"/>
            <a:extLst>
              <a:ext uri="{28A0092B-C50C-407E-A947-70E740481C1C}">
                <a14:useLocalDpi xmlns:a14="http://schemas.microsoft.com/office/drawing/2010/main" val="0"/>
              </a:ext>
            </a:extLst>
          </a:blip>
          <a:srcRect/>
          <a:stretch>
            <a:fillRect/>
          </a:stretch>
        </p:blipFill>
        <p:spPr bwMode="auto">
          <a:xfrm>
            <a:off x="-152400" y="-1054100"/>
            <a:ext cx="18440400" cy="113411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867095" y="2472035"/>
            <a:ext cx="8429305" cy="1200329"/>
          </a:xfrm>
          <a:prstGeom prst="rect">
            <a:avLst/>
          </a:prstGeom>
        </p:spPr>
        <p:txBody>
          <a:bodyPr wrap="square">
            <a:spAutoFit/>
          </a:bodyPr>
          <a:lstStyle/>
          <a:p>
            <a:r>
              <a:rPr lang="en-US" sz="3600" b="1" dirty="0">
                <a:latin typeface="Canva Sans Bold" charset="0"/>
              </a:rPr>
              <a:t>Algorithm for Estimation time of arrival</a:t>
            </a:r>
            <a:endParaRPr lang="en-US" sz="3600" dirty="0">
              <a:latin typeface="Canva Sans Bold" charset="0"/>
            </a:endParaRPr>
          </a:p>
        </p:txBody>
      </p:sp>
      <p:sp>
        <p:nvSpPr>
          <p:cNvPr id="12" name="Rectangle 11"/>
          <p:cNvSpPr/>
          <p:nvPr/>
        </p:nvSpPr>
        <p:spPr>
          <a:xfrm>
            <a:off x="5276524" y="495300"/>
            <a:ext cx="7293984" cy="1266629"/>
          </a:xfrm>
          <a:prstGeom prst="rect">
            <a:avLst/>
          </a:prstGeom>
        </p:spPr>
        <p:txBody>
          <a:bodyPr wrap="none">
            <a:spAutoFit/>
          </a:bodyPr>
          <a:lstStyle/>
          <a:p>
            <a:pPr algn="ctr">
              <a:lnSpc>
                <a:spcPts val="9799"/>
              </a:lnSpc>
              <a:spcBef>
                <a:spcPct val="0"/>
              </a:spcBef>
            </a:pPr>
            <a:r>
              <a:rPr lang="en-US" sz="7000" b="1" dirty="0">
                <a:solidFill>
                  <a:srgbClr val="000000"/>
                </a:solidFill>
                <a:latin typeface="Canva Sans Bold"/>
                <a:ea typeface="Canva Sans Bold"/>
                <a:cs typeface="Canva Sans Bold"/>
                <a:sym typeface="Canva Sans Bold"/>
              </a:rPr>
              <a:t>FLOW DIAGRAM</a:t>
            </a:r>
          </a:p>
        </p:txBody>
      </p:sp>
      <p:sp>
        <p:nvSpPr>
          <p:cNvPr id="6" name="Rounded Rectangle 5"/>
          <p:cNvSpPr/>
          <p:nvPr/>
        </p:nvSpPr>
        <p:spPr>
          <a:xfrm>
            <a:off x="304800" y="44830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latin typeface="Canva Sans Bold" charset="0"/>
              </a:rPr>
              <a:t>Step 1: Bus Begins Route</a:t>
            </a:r>
            <a:endParaRPr lang="en-US" b="1" dirty="0">
              <a:solidFill>
                <a:schemeClr val="bg1"/>
              </a:solidFill>
              <a:latin typeface="Canva Sans Bold" charset="0"/>
            </a:endParaRPr>
          </a:p>
        </p:txBody>
      </p:sp>
      <p:sp>
        <p:nvSpPr>
          <p:cNvPr id="7" name="Rounded Rectangle 6"/>
          <p:cNvSpPr/>
          <p:nvPr/>
        </p:nvSpPr>
        <p:spPr>
          <a:xfrm>
            <a:off x="2819400" y="4479551"/>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latin typeface="Canva Sans Bold" charset="0"/>
              </a:rPr>
              <a:t>Step 2: Bus Approaches a Bus Stop</a:t>
            </a:r>
            <a:endParaRPr lang="en-US" b="1" dirty="0">
              <a:solidFill>
                <a:schemeClr val="bg1"/>
              </a:solidFill>
              <a:latin typeface="Canva Sans Bold" charset="0"/>
            </a:endParaRPr>
          </a:p>
        </p:txBody>
      </p:sp>
      <p:sp>
        <p:nvSpPr>
          <p:cNvPr id="8" name="Rounded Rectangle 7"/>
          <p:cNvSpPr/>
          <p:nvPr/>
        </p:nvSpPr>
        <p:spPr>
          <a:xfrm>
            <a:off x="5334000" y="44830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b="1" dirty="0">
                <a:latin typeface="Canva Sans Bold" charset="0"/>
              </a:rPr>
              <a:t>Step 3: Bus Detected at a Stop</a:t>
            </a:r>
            <a:endParaRPr lang="en-US" dirty="0">
              <a:latin typeface="Canva Sans Bold" charset="0"/>
            </a:endParaRPr>
          </a:p>
        </p:txBody>
      </p:sp>
      <p:sp>
        <p:nvSpPr>
          <p:cNvPr id="9" name="Rounded Rectangle 8"/>
          <p:cNvSpPr/>
          <p:nvPr/>
        </p:nvSpPr>
        <p:spPr>
          <a:xfrm>
            <a:off x="7924800" y="44830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latin typeface="Canva Sans Bold" charset="0"/>
              </a:rPr>
              <a:t>Step 4: Data Sent to Central Server</a:t>
            </a:r>
            <a:endParaRPr lang="en-US" b="1" dirty="0">
              <a:solidFill>
                <a:schemeClr val="bg1"/>
              </a:solidFill>
              <a:latin typeface="Canva Sans Bold" charset="0"/>
            </a:endParaRPr>
          </a:p>
        </p:txBody>
      </p:sp>
      <p:sp>
        <p:nvSpPr>
          <p:cNvPr id="13" name="Rounded Rectangle 12"/>
          <p:cNvSpPr/>
          <p:nvPr/>
        </p:nvSpPr>
        <p:spPr>
          <a:xfrm>
            <a:off x="10515600" y="44830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latin typeface="Canva Sans Bold" charset="0"/>
              </a:rPr>
              <a:t>Step 5: Server Logs Detection</a:t>
            </a:r>
            <a:endParaRPr lang="en-US" b="1" dirty="0">
              <a:solidFill>
                <a:schemeClr val="bg1"/>
              </a:solidFill>
              <a:latin typeface="Canva Sans Bold" charset="0"/>
            </a:endParaRPr>
          </a:p>
        </p:txBody>
      </p:sp>
      <p:sp>
        <p:nvSpPr>
          <p:cNvPr id="14" name="Rounded Rectangle 13"/>
          <p:cNvSpPr/>
          <p:nvPr/>
        </p:nvSpPr>
        <p:spPr>
          <a:xfrm>
            <a:off x="13106400" y="44830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IN" dirty="0">
                <a:latin typeface="Canva Sans Bold" charset="0"/>
              </a:rPr>
              <a:t>Step 6: ETA Calculation</a:t>
            </a:r>
            <a:endParaRPr lang="en-US" b="1" dirty="0">
              <a:solidFill>
                <a:schemeClr val="bg1"/>
              </a:solidFill>
              <a:latin typeface="Canva Sans Bold" charset="0"/>
            </a:endParaRPr>
          </a:p>
        </p:txBody>
      </p:sp>
      <p:sp>
        <p:nvSpPr>
          <p:cNvPr id="15" name="Rounded Rectangle 14"/>
          <p:cNvSpPr/>
          <p:nvPr/>
        </p:nvSpPr>
        <p:spPr>
          <a:xfrm>
            <a:off x="15621000" y="4483015"/>
            <a:ext cx="2286000" cy="210828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IN" dirty="0">
                <a:latin typeface="Canva Sans Bold" charset="0"/>
              </a:rPr>
              <a:t>Step 7: ETA Broadcast</a:t>
            </a:r>
            <a:endParaRPr lang="en-US" b="1" dirty="0">
              <a:solidFill>
                <a:schemeClr val="bg1"/>
              </a:solidFill>
              <a:latin typeface="Canva Sans Bold" charset="0"/>
            </a:endParaRPr>
          </a:p>
        </p:txBody>
      </p:sp>
      <p:cxnSp>
        <p:nvCxnSpPr>
          <p:cNvPr id="24" name="Straight Arrow Connector 23"/>
          <p:cNvCxnSpPr>
            <a:stCxn id="6" idx="3"/>
            <a:endCxn id="7" idx="1"/>
          </p:cNvCxnSpPr>
          <p:nvPr/>
        </p:nvCxnSpPr>
        <p:spPr>
          <a:xfrm flipV="1">
            <a:off x="2590800" y="5533694"/>
            <a:ext cx="228600" cy="346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7" idx="3"/>
            <a:endCxn id="8" idx="1"/>
          </p:cNvCxnSpPr>
          <p:nvPr/>
        </p:nvCxnSpPr>
        <p:spPr>
          <a:xfrm>
            <a:off x="5105400" y="5533694"/>
            <a:ext cx="228600" cy="346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8" idx="3"/>
            <a:endCxn id="9" idx="1"/>
          </p:cNvCxnSpPr>
          <p:nvPr/>
        </p:nvCxnSpPr>
        <p:spPr>
          <a:xfrm>
            <a:off x="7620000" y="5537158"/>
            <a:ext cx="3048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9" idx="3"/>
            <a:endCxn id="13" idx="1"/>
          </p:cNvCxnSpPr>
          <p:nvPr/>
        </p:nvCxnSpPr>
        <p:spPr>
          <a:xfrm>
            <a:off x="10210800" y="5537158"/>
            <a:ext cx="3048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13" idx="3"/>
            <a:endCxn id="14" idx="1"/>
          </p:cNvCxnSpPr>
          <p:nvPr/>
        </p:nvCxnSpPr>
        <p:spPr>
          <a:xfrm>
            <a:off x="12801600" y="5537158"/>
            <a:ext cx="3048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14" idx="3"/>
            <a:endCxn id="15" idx="1"/>
          </p:cNvCxnSpPr>
          <p:nvPr/>
        </p:nvCxnSpPr>
        <p:spPr>
          <a:xfrm>
            <a:off x="15392400" y="5537158"/>
            <a:ext cx="2286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7514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774465" y="6793531"/>
            <a:ext cx="1445735" cy="1098488"/>
            <a:chOff x="0" y="-23813"/>
            <a:chExt cx="499184" cy="289314"/>
          </a:xfrm>
        </p:grpSpPr>
        <p:sp>
          <p:nvSpPr>
            <p:cNvPr id="3" name="Freeform 3"/>
            <p:cNvSpPr/>
            <p:nvPr/>
          </p:nvSpPr>
          <p:spPr>
            <a:xfrm>
              <a:off x="0" y="0"/>
              <a:ext cx="499184" cy="241689"/>
            </a:xfrm>
            <a:custGeom>
              <a:avLst/>
              <a:gdLst/>
              <a:ahLst/>
              <a:cxnLst/>
              <a:rect l="l" t="t" r="r" b="b"/>
              <a:pathLst>
                <a:path w="499184" h="241689">
                  <a:moveTo>
                    <a:pt x="0" y="0"/>
                  </a:moveTo>
                  <a:lnTo>
                    <a:pt x="499184" y="0"/>
                  </a:lnTo>
                  <a:lnTo>
                    <a:pt x="499184" y="241689"/>
                  </a:lnTo>
                  <a:lnTo>
                    <a:pt x="0" y="241689"/>
                  </a:lnTo>
                  <a:close/>
                </a:path>
              </a:pathLst>
            </a:custGeom>
            <a:solidFill>
              <a:srgbClr val="B33C3C"/>
            </a:solidFill>
            <a:ln w="38100" cap="sq">
              <a:solidFill>
                <a:srgbClr val="000000"/>
              </a:solidFill>
              <a:prstDash val="solid"/>
              <a:miter/>
            </a:ln>
          </p:spPr>
        </p:sp>
        <p:sp>
          <p:nvSpPr>
            <p:cNvPr id="4" name="TextBox 4"/>
            <p:cNvSpPr txBox="1"/>
            <p:nvPr/>
          </p:nvSpPr>
          <p:spPr>
            <a:xfrm>
              <a:off x="0" y="-23813"/>
              <a:ext cx="499184" cy="289314"/>
            </a:xfrm>
            <a:prstGeom prst="rect">
              <a:avLst/>
            </a:prstGeom>
          </p:spPr>
          <p:txBody>
            <a:bodyPr lIns="50800" tIns="50800" rIns="50800" bIns="50800" rtlCol="0" anchor="ctr"/>
            <a:lstStyle/>
            <a:p>
              <a:pPr algn="ctr">
                <a:lnSpc>
                  <a:spcPts val="2800"/>
                </a:lnSpc>
              </a:pPr>
              <a:r>
                <a:rPr lang="en-US" sz="2000" b="1" dirty="0">
                  <a:solidFill>
                    <a:srgbClr val="FFFFFF"/>
                  </a:solidFill>
                  <a:latin typeface="Canva Sans Bold"/>
                  <a:ea typeface="Canva Sans Bold"/>
                  <a:cs typeface="Canva Sans Bold"/>
                  <a:sym typeface="Canva Sans Bold"/>
                </a:rPr>
                <a:t>CLOUD SERVER</a:t>
              </a:r>
            </a:p>
          </p:txBody>
        </p:sp>
      </p:grpSp>
      <p:grpSp>
        <p:nvGrpSpPr>
          <p:cNvPr id="5" name="Group 5"/>
          <p:cNvGrpSpPr/>
          <p:nvPr/>
        </p:nvGrpSpPr>
        <p:grpSpPr>
          <a:xfrm>
            <a:off x="4520927" y="6653287"/>
            <a:ext cx="1948051" cy="1431602"/>
            <a:chOff x="0" y="-16883"/>
            <a:chExt cx="513067" cy="377048"/>
          </a:xfrm>
        </p:grpSpPr>
        <p:sp>
          <p:nvSpPr>
            <p:cNvPr id="6" name="Freeform 6"/>
            <p:cNvSpPr/>
            <p:nvPr/>
          </p:nvSpPr>
          <p:spPr>
            <a:xfrm>
              <a:off x="0" y="0"/>
              <a:ext cx="513067" cy="329423"/>
            </a:xfrm>
            <a:custGeom>
              <a:avLst/>
              <a:gdLst/>
              <a:ahLst/>
              <a:cxnLst/>
              <a:rect l="l" t="t" r="r" b="b"/>
              <a:pathLst>
                <a:path w="513067" h="329423">
                  <a:moveTo>
                    <a:pt x="0" y="0"/>
                  </a:moveTo>
                  <a:lnTo>
                    <a:pt x="513067" y="0"/>
                  </a:lnTo>
                  <a:lnTo>
                    <a:pt x="513067" y="329423"/>
                  </a:lnTo>
                  <a:lnTo>
                    <a:pt x="0" y="329423"/>
                  </a:lnTo>
                  <a:close/>
                </a:path>
              </a:pathLst>
            </a:custGeom>
            <a:solidFill>
              <a:srgbClr val="B33C3C"/>
            </a:solidFill>
            <a:ln w="38100" cap="sq">
              <a:solidFill>
                <a:srgbClr val="000000"/>
              </a:solidFill>
              <a:prstDash val="solid"/>
              <a:miter/>
            </a:ln>
          </p:spPr>
        </p:sp>
        <p:sp>
          <p:nvSpPr>
            <p:cNvPr id="7" name="TextBox 7"/>
            <p:cNvSpPr txBox="1"/>
            <p:nvPr/>
          </p:nvSpPr>
          <p:spPr>
            <a:xfrm>
              <a:off x="0" y="-16883"/>
              <a:ext cx="513067" cy="377048"/>
            </a:xfrm>
            <a:prstGeom prst="rect">
              <a:avLst/>
            </a:prstGeom>
          </p:spPr>
          <p:txBody>
            <a:bodyPr lIns="50800" tIns="50800" rIns="50800" bIns="50800" rtlCol="0" anchor="ctr"/>
            <a:lstStyle/>
            <a:p>
              <a:pPr algn="ctr">
                <a:lnSpc>
                  <a:spcPts val="2800"/>
                </a:lnSpc>
              </a:pPr>
              <a:r>
                <a:rPr lang="en-US" sz="2000" b="1" dirty="0">
                  <a:solidFill>
                    <a:srgbClr val="FFFFFF"/>
                  </a:solidFill>
                  <a:latin typeface="Canva Sans Bold"/>
                  <a:ea typeface="Canva Sans Bold"/>
                  <a:cs typeface="Canva Sans Bold"/>
                  <a:sym typeface="Canva Sans Bold"/>
                </a:rPr>
                <a:t>MICRO CONTROLLER</a:t>
              </a:r>
            </a:p>
            <a:p>
              <a:pPr algn="ctr">
                <a:lnSpc>
                  <a:spcPts val="2800"/>
                </a:lnSpc>
              </a:pPr>
              <a:r>
                <a:rPr lang="en-US" sz="2000" b="1" dirty="0">
                  <a:solidFill>
                    <a:srgbClr val="FFFFFF"/>
                  </a:solidFill>
                  <a:latin typeface="Canva Sans Bold"/>
                  <a:ea typeface="Canva Sans Bold"/>
                  <a:cs typeface="Canva Sans Bold"/>
                  <a:sym typeface="Canva Sans Bold"/>
                </a:rPr>
                <a:t>ESP8266</a:t>
              </a:r>
            </a:p>
          </p:txBody>
        </p:sp>
      </p:grpSp>
      <p:grpSp>
        <p:nvGrpSpPr>
          <p:cNvPr id="8" name="Group 8"/>
          <p:cNvGrpSpPr/>
          <p:nvPr/>
        </p:nvGrpSpPr>
        <p:grpSpPr>
          <a:xfrm>
            <a:off x="4539720" y="4619553"/>
            <a:ext cx="2188000" cy="1390650"/>
            <a:chOff x="0" y="0"/>
            <a:chExt cx="576263" cy="366262"/>
          </a:xfrm>
        </p:grpSpPr>
        <p:sp>
          <p:nvSpPr>
            <p:cNvPr id="9" name="Freeform 9"/>
            <p:cNvSpPr/>
            <p:nvPr/>
          </p:nvSpPr>
          <p:spPr>
            <a:xfrm>
              <a:off x="0" y="0"/>
              <a:ext cx="576263" cy="366262"/>
            </a:xfrm>
            <a:custGeom>
              <a:avLst/>
              <a:gdLst/>
              <a:ahLst/>
              <a:cxnLst/>
              <a:rect l="l" t="t" r="r" b="b"/>
              <a:pathLst>
                <a:path w="576263" h="366262">
                  <a:moveTo>
                    <a:pt x="0" y="0"/>
                  </a:moveTo>
                  <a:lnTo>
                    <a:pt x="576263" y="0"/>
                  </a:lnTo>
                  <a:lnTo>
                    <a:pt x="576263" y="366262"/>
                  </a:lnTo>
                  <a:lnTo>
                    <a:pt x="0" y="366262"/>
                  </a:lnTo>
                  <a:close/>
                </a:path>
              </a:pathLst>
            </a:custGeom>
            <a:solidFill>
              <a:srgbClr val="B33C3C"/>
            </a:solidFill>
            <a:ln w="38100" cap="sq">
              <a:solidFill>
                <a:srgbClr val="000000"/>
              </a:solidFill>
              <a:prstDash val="solid"/>
              <a:miter/>
            </a:ln>
          </p:spPr>
        </p:sp>
        <p:sp>
          <p:nvSpPr>
            <p:cNvPr id="10" name="TextBox 10"/>
            <p:cNvSpPr txBox="1"/>
            <p:nvPr/>
          </p:nvSpPr>
          <p:spPr>
            <a:xfrm>
              <a:off x="0" y="-47625"/>
              <a:ext cx="576263" cy="413887"/>
            </a:xfrm>
            <a:prstGeom prst="rect">
              <a:avLst/>
            </a:prstGeom>
          </p:spPr>
          <p:txBody>
            <a:bodyPr lIns="50800" tIns="50800" rIns="50800" bIns="50800" rtlCol="0" anchor="ctr"/>
            <a:lstStyle/>
            <a:p>
              <a:pPr algn="ctr">
                <a:lnSpc>
                  <a:spcPts val="2800"/>
                </a:lnSpc>
              </a:pPr>
              <a:r>
                <a:rPr lang="en-US" sz="2000" b="1">
                  <a:solidFill>
                    <a:srgbClr val="FFFFFF"/>
                  </a:solidFill>
                  <a:latin typeface="Canva Sans Bold"/>
                  <a:ea typeface="Canva Sans Bold"/>
                  <a:cs typeface="Canva Sans Bold"/>
                  <a:sym typeface="Canva Sans Bold"/>
                </a:rPr>
                <a:t>RADIO FREQUENCY TRANSMITTER</a:t>
              </a:r>
            </a:p>
          </p:txBody>
        </p:sp>
      </p:grpSp>
      <p:grpSp>
        <p:nvGrpSpPr>
          <p:cNvPr id="11" name="Group 11"/>
          <p:cNvGrpSpPr/>
          <p:nvPr/>
        </p:nvGrpSpPr>
        <p:grpSpPr>
          <a:xfrm>
            <a:off x="727452" y="5143500"/>
            <a:ext cx="3086100" cy="3086100"/>
            <a:chOff x="0" y="0"/>
            <a:chExt cx="812800" cy="812800"/>
          </a:xfrm>
        </p:grpSpPr>
        <p:sp>
          <p:nvSpPr>
            <p:cNvPr id="12" name="Freeform 1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B33C3C"/>
            </a:solidFill>
            <a:ln w="38100" cap="sq">
              <a:solidFill>
                <a:srgbClr val="000000"/>
              </a:solidFill>
              <a:prstDash val="solid"/>
              <a:miter/>
            </a:ln>
          </p:spPr>
        </p:sp>
        <p:sp>
          <p:nvSpPr>
            <p:cNvPr id="13" name="TextBox 13"/>
            <p:cNvSpPr txBox="1"/>
            <p:nvPr/>
          </p:nvSpPr>
          <p:spPr>
            <a:xfrm>
              <a:off x="0" y="-47625"/>
              <a:ext cx="812800" cy="860425"/>
            </a:xfrm>
            <a:prstGeom prst="rect">
              <a:avLst/>
            </a:prstGeom>
          </p:spPr>
          <p:txBody>
            <a:bodyPr lIns="50800" tIns="50800" rIns="50800" bIns="50800" rtlCol="0" anchor="ctr"/>
            <a:lstStyle/>
            <a:p>
              <a:pPr algn="ctr">
                <a:lnSpc>
                  <a:spcPts val="2800"/>
                </a:lnSpc>
              </a:pPr>
              <a:r>
                <a:rPr lang="en-US" sz="2000" b="1" dirty="0">
                  <a:solidFill>
                    <a:srgbClr val="FFFFFF"/>
                  </a:solidFill>
                  <a:latin typeface="Canva Sans Bold"/>
                  <a:ea typeface="Canva Sans Bold"/>
                  <a:cs typeface="Canva Sans Bold"/>
                  <a:sym typeface="Canva Sans Bold"/>
                </a:rPr>
                <a:t>ARDUINO </a:t>
              </a:r>
            </a:p>
          </p:txBody>
        </p:sp>
      </p:grpSp>
      <p:grpSp>
        <p:nvGrpSpPr>
          <p:cNvPr id="14" name="Group 14"/>
          <p:cNvGrpSpPr/>
          <p:nvPr/>
        </p:nvGrpSpPr>
        <p:grpSpPr>
          <a:xfrm>
            <a:off x="1028700" y="2089150"/>
            <a:ext cx="2483603" cy="1434813"/>
            <a:chOff x="0" y="0"/>
            <a:chExt cx="654118" cy="377893"/>
          </a:xfrm>
        </p:grpSpPr>
        <p:sp>
          <p:nvSpPr>
            <p:cNvPr id="15" name="Freeform 15"/>
            <p:cNvSpPr/>
            <p:nvPr/>
          </p:nvSpPr>
          <p:spPr>
            <a:xfrm>
              <a:off x="0" y="0"/>
              <a:ext cx="654118" cy="377893"/>
            </a:xfrm>
            <a:custGeom>
              <a:avLst/>
              <a:gdLst/>
              <a:ahLst/>
              <a:cxnLst/>
              <a:rect l="l" t="t" r="r" b="b"/>
              <a:pathLst>
                <a:path w="654118" h="377893">
                  <a:moveTo>
                    <a:pt x="0" y="0"/>
                  </a:moveTo>
                  <a:lnTo>
                    <a:pt x="654118" y="0"/>
                  </a:lnTo>
                  <a:lnTo>
                    <a:pt x="654118" y="377893"/>
                  </a:lnTo>
                  <a:lnTo>
                    <a:pt x="0" y="377893"/>
                  </a:lnTo>
                  <a:close/>
                </a:path>
              </a:pathLst>
            </a:custGeom>
            <a:solidFill>
              <a:srgbClr val="B33C3C"/>
            </a:solidFill>
            <a:ln w="38100" cap="sq">
              <a:solidFill>
                <a:srgbClr val="000000"/>
              </a:solidFill>
              <a:prstDash val="solid"/>
              <a:miter/>
            </a:ln>
          </p:spPr>
        </p:sp>
        <p:sp>
          <p:nvSpPr>
            <p:cNvPr id="16" name="TextBox 16"/>
            <p:cNvSpPr txBox="1"/>
            <p:nvPr/>
          </p:nvSpPr>
          <p:spPr>
            <a:xfrm>
              <a:off x="0" y="-47625"/>
              <a:ext cx="654118" cy="425518"/>
            </a:xfrm>
            <a:prstGeom prst="rect">
              <a:avLst/>
            </a:prstGeom>
          </p:spPr>
          <p:txBody>
            <a:bodyPr lIns="50800" tIns="50800" rIns="50800" bIns="50800" rtlCol="0" anchor="ctr"/>
            <a:lstStyle/>
            <a:p>
              <a:pPr algn="ctr">
                <a:lnSpc>
                  <a:spcPts val="2800"/>
                </a:lnSpc>
              </a:pPr>
              <a:r>
                <a:rPr lang="en-US" sz="2000" b="1">
                  <a:solidFill>
                    <a:srgbClr val="FFFFFF"/>
                  </a:solidFill>
                  <a:latin typeface="Canva Sans Bold"/>
                  <a:ea typeface="Canva Sans Bold"/>
                  <a:cs typeface="Canva Sans Bold"/>
                  <a:sym typeface="Canva Sans Bold"/>
                </a:rPr>
                <a:t>CAMERA</a:t>
              </a:r>
            </a:p>
          </p:txBody>
        </p:sp>
      </p:grpSp>
      <p:sp>
        <p:nvSpPr>
          <p:cNvPr id="17" name="AutoShape 17"/>
          <p:cNvSpPr/>
          <p:nvPr/>
        </p:nvSpPr>
        <p:spPr>
          <a:xfrm>
            <a:off x="2270502" y="3523963"/>
            <a:ext cx="0" cy="1619537"/>
          </a:xfrm>
          <a:prstGeom prst="line">
            <a:avLst/>
          </a:prstGeom>
          <a:ln w="38100" cap="flat">
            <a:solidFill>
              <a:srgbClr val="000000"/>
            </a:solidFill>
            <a:prstDash val="solid"/>
            <a:headEnd type="none" w="sm" len="sm"/>
            <a:tailEnd type="arrow" w="med" len="sm"/>
          </a:ln>
        </p:spPr>
      </p:sp>
      <p:sp>
        <p:nvSpPr>
          <p:cNvPr id="18" name="AutoShape 18"/>
          <p:cNvSpPr/>
          <p:nvPr/>
        </p:nvSpPr>
        <p:spPr>
          <a:xfrm>
            <a:off x="3823849" y="7342777"/>
            <a:ext cx="697078" cy="0"/>
          </a:xfrm>
          <a:prstGeom prst="line">
            <a:avLst/>
          </a:prstGeom>
          <a:ln w="38100" cap="flat">
            <a:solidFill>
              <a:srgbClr val="000000"/>
            </a:solidFill>
            <a:prstDash val="solid"/>
            <a:headEnd type="none" w="sm" len="sm"/>
            <a:tailEnd type="arrow" w="med" len="sm"/>
          </a:ln>
        </p:spPr>
      </p:sp>
      <p:sp>
        <p:nvSpPr>
          <p:cNvPr id="19" name="AutoShape 19"/>
          <p:cNvSpPr/>
          <p:nvPr/>
        </p:nvSpPr>
        <p:spPr>
          <a:xfrm>
            <a:off x="6468978" y="7342777"/>
            <a:ext cx="1305487" cy="0"/>
          </a:xfrm>
          <a:prstGeom prst="line">
            <a:avLst/>
          </a:prstGeom>
          <a:ln w="38100" cap="flat">
            <a:solidFill>
              <a:srgbClr val="000000"/>
            </a:solidFill>
            <a:prstDash val="solid"/>
            <a:headEnd type="none" w="sm" len="sm"/>
            <a:tailEnd type="arrow" w="med" len="sm"/>
          </a:ln>
        </p:spPr>
      </p:sp>
      <p:sp>
        <p:nvSpPr>
          <p:cNvPr id="20" name="AutoShape 20"/>
          <p:cNvSpPr/>
          <p:nvPr/>
        </p:nvSpPr>
        <p:spPr>
          <a:xfrm flipV="1">
            <a:off x="3813808" y="5490707"/>
            <a:ext cx="707119" cy="9525"/>
          </a:xfrm>
          <a:prstGeom prst="line">
            <a:avLst/>
          </a:prstGeom>
          <a:ln w="38100" cap="flat">
            <a:solidFill>
              <a:srgbClr val="000000"/>
            </a:solidFill>
            <a:prstDash val="solid"/>
            <a:headEnd type="none" w="sm" len="sm"/>
            <a:tailEnd type="arrow" w="med" len="sm"/>
          </a:ln>
        </p:spPr>
      </p:sp>
      <p:grpSp>
        <p:nvGrpSpPr>
          <p:cNvPr id="21" name="Group 21"/>
          <p:cNvGrpSpPr/>
          <p:nvPr/>
        </p:nvGrpSpPr>
        <p:grpSpPr>
          <a:xfrm>
            <a:off x="15999237" y="2927207"/>
            <a:ext cx="1858792" cy="743058"/>
            <a:chOff x="0" y="0"/>
            <a:chExt cx="489558" cy="195703"/>
          </a:xfrm>
        </p:grpSpPr>
        <p:sp>
          <p:nvSpPr>
            <p:cNvPr id="22" name="Freeform 22"/>
            <p:cNvSpPr/>
            <p:nvPr/>
          </p:nvSpPr>
          <p:spPr>
            <a:xfrm>
              <a:off x="0" y="0"/>
              <a:ext cx="489558" cy="195703"/>
            </a:xfrm>
            <a:custGeom>
              <a:avLst/>
              <a:gdLst/>
              <a:ahLst/>
              <a:cxnLst/>
              <a:rect l="l" t="t" r="r" b="b"/>
              <a:pathLst>
                <a:path w="489558" h="195703">
                  <a:moveTo>
                    <a:pt x="0" y="0"/>
                  </a:moveTo>
                  <a:lnTo>
                    <a:pt x="489558" y="0"/>
                  </a:lnTo>
                  <a:lnTo>
                    <a:pt x="489558" y="195703"/>
                  </a:lnTo>
                  <a:lnTo>
                    <a:pt x="0" y="195703"/>
                  </a:lnTo>
                  <a:close/>
                </a:path>
              </a:pathLst>
            </a:custGeom>
            <a:solidFill>
              <a:srgbClr val="B33C3C"/>
            </a:solidFill>
            <a:ln w="38100" cap="sq">
              <a:solidFill>
                <a:srgbClr val="000000"/>
              </a:solidFill>
              <a:prstDash val="solid"/>
              <a:miter/>
            </a:ln>
          </p:spPr>
        </p:sp>
        <p:sp>
          <p:nvSpPr>
            <p:cNvPr id="23" name="TextBox 23"/>
            <p:cNvSpPr txBox="1"/>
            <p:nvPr/>
          </p:nvSpPr>
          <p:spPr>
            <a:xfrm>
              <a:off x="0" y="-47625"/>
              <a:ext cx="489558" cy="243328"/>
            </a:xfrm>
            <a:prstGeom prst="rect">
              <a:avLst/>
            </a:prstGeom>
          </p:spPr>
          <p:txBody>
            <a:bodyPr lIns="50800" tIns="50800" rIns="50800" bIns="50800" rtlCol="0" anchor="ctr"/>
            <a:lstStyle/>
            <a:p>
              <a:pPr algn="ctr">
                <a:lnSpc>
                  <a:spcPts val="2800"/>
                </a:lnSpc>
              </a:pPr>
              <a:r>
                <a:rPr lang="en-US" sz="2000" b="1">
                  <a:solidFill>
                    <a:srgbClr val="FFFFFF"/>
                  </a:solidFill>
                  <a:latin typeface="Canva Sans Bold"/>
                  <a:ea typeface="Canva Sans Bold"/>
                  <a:cs typeface="Canva Sans Bold"/>
                  <a:sym typeface="Canva Sans Bold"/>
                </a:rPr>
                <a:t>LCD DISPLAY</a:t>
              </a:r>
            </a:p>
          </p:txBody>
        </p:sp>
      </p:grpSp>
      <p:grpSp>
        <p:nvGrpSpPr>
          <p:cNvPr id="24" name="Group 24"/>
          <p:cNvGrpSpPr/>
          <p:nvPr/>
        </p:nvGrpSpPr>
        <p:grpSpPr>
          <a:xfrm>
            <a:off x="12436507" y="2927207"/>
            <a:ext cx="3086100" cy="3086100"/>
            <a:chOff x="0" y="0"/>
            <a:chExt cx="812800" cy="812800"/>
          </a:xfrm>
        </p:grpSpPr>
        <p:sp>
          <p:nvSpPr>
            <p:cNvPr id="25" name="Freeform 2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B33C3C"/>
            </a:solidFill>
            <a:ln w="38100" cap="sq">
              <a:solidFill>
                <a:srgbClr val="000000"/>
              </a:solidFill>
              <a:prstDash val="solid"/>
              <a:miter/>
            </a:ln>
          </p:spPr>
        </p:sp>
        <p:sp>
          <p:nvSpPr>
            <p:cNvPr id="26" name="TextBox 26"/>
            <p:cNvSpPr txBox="1"/>
            <p:nvPr/>
          </p:nvSpPr>
          <p:spPr>
            <a:xfrm>
              <a:off x="0" y="-47625"/>
              <a:ext cx="812800" cy="860425"/>
            </a:xfrm>
            <a:prstGeom prst="rect">
              <a:avLst/>
            </a:prstGeom>
          </p:spPr>
          <p:txBody>
            <a:bodyPr lIns="50800" tIns="50800" rIns="50800" bIns="50800" rtlCol="0" anchor="ctr"/>
            <a:lstStyle/>
            <a:p>
              <a:pPr algn="ctr">
                <a:lnSpc>
                  <a:spcPts val="2800"/>
                </a:lnSpc>
              </a:pPr>
              <a:r>
                <a:rPr lang="en-US" sz="2000" b="1" dirty="0">
                  <a:solidFill>
                    <a:srgbClr val="FFFFFF"/>
                  </a:solidFill>
                  <a:latin typeface="Canva Sans Bold"/>
                  <a:ea typeface="Canva Sans Bold"/>
                  <a:cs typeface="Canva Sans Bold"/>
                  <a:sym typeface="Canva Sans Bold"/>
                </a:rPr>
                <a:t>ARDUINO </a:t>
              </a:r>
            </a:p>
          </p:txBody>
        </p:sp>
      </p:grpSp>
      <p:grpSp>
        <p:nvGrpSpPr>
          <p:cNvPr id="27" name="Group 27"/>
          <p:cNvGrpSpPr/>
          <p:nvPr/>
        </p:nvGrpSpPr>
        <p:grpSpPr>
          <a:xfrm>
            <a:off x="9858070" y="4622657"/>
            <a:ext cx="2101806" cy="1390650"/>
            <a:chOff x="0" y="0"/>
            <a:chExt cx="553562" cy="366262"/>
          </a:xfrm>
        </p:grpSpPr>
        <p:sp>
          <p:nvSpPr>
            <p:cNvPr id="28" name="Freeform 28"/>
            <p:cNvSpPr/>
            <p:nvPr/>
          </p:nvSpPr>
          <p:spPr>
            <a:xfrm>
              <a:off x="0" y="0"/>
              <a:ext cx="553562" cy="366262"/>
            </a:xfrm>
            <a:custGeom>
              <a:avLst/>
              <a:gdLst/>
              <a:ahLst/>
              <a:cxnLst/>
              <a:rect l="l" t="t" r="r" b="b"/>
              <a:pathLst>
                <a:path w="553562" h="366262">
                  <a:moveTo>
                    <a:pt x="0" y="0"/>
                  </a:moveTo>
                  <a:lnTo>
                    <a:pt x="553562" y="0"/>
                  </a:lnTo>
                  <a:lnTo>
                    <a:pt x="553562" y="366262"/>
                  </a:lnTo>
                  <a:lnTo>
                    <a:pt x="0" y="366262"/>
                  </a:lnTo>
                  <a:close/>
                </a:path>
              </a:pathLst>
            </a:custGeom>
            <a:solidFill>
              <a:srgbClr val="B33C3C"/>
            </a:solidFill>
            <a:ln w="38100" cap="sq">
              <a:solidFill>
                <a:srgbClr val="000000"/>
              </a:solidFill>
              <a:prstDash val="solid"/>
              <a:miter/>
            </a:ln>
          </p:spPr>
        </p:sp>
        <p:sp>
          <p:nvSpPr>
            <p:cNvPr id="29" name="TextBox 29"/>
            <p:cNvSpPr txBox="1"/>
            <p:nvPr/>
          </p:nvSpPr>
          <p:spPr>
            <a:xfrm>
              <a:off x="0" y="-47625"/>
              <a:ext cx="553562" cy="413887"/>
            </a:xfrm>
            <a:prstGeom prst="rect">
              <a:avLst/>
            </a:prstGeom>
          </p:spPr>
          <p:txBody>
            <a:bodyPr lIns="50800" tIns="50800" rIns="50800" bIns="50800" rtlCol="0" anchor="ctr"/>
            <a:lstStyle/>
            <a:p>
              <a:pPr algn="ctr">
                <a:lnSpc>
                  <a:spcPts val="2800"/>
                </a:lnSpc>
              </a:pPr>
              <a:r>
                <a:rPr lang="en-US" sz="2000" b="1">
                  <a:solidFill>
                    <a:srgbClr val="FFFFFF"/>
                  </a:solidFill>
                  <a:latin typeface="Canva Sans Bold"/>
                  <a:ea typeface="Canva Sans Bold"/>
                  <a:cs typeface="Canva Sans Bold"/>
                  <a:sym typeface="Canva Sans Bold"/>
                </a:rPr>
                <a:t>RADIO FREQUENCY RECEIVER</a:t>
              </a:r>
            </a:p>
          </p:txBody>
        </p:sp>
      </p:grpSp>
      <p:sp>
        <p:nvSpPr>
          <p:cNvPr id="30" name="TextBox 30"/>
          <p:cNvSpPr txBox="1"/>
          <p:nvPr/>
        </p:nvSpPr>
        <p:spPr>
          <a:xfrm>
            <a:off x="3593472" y="266700"/>
            <a:ext cx="9817728" cy="1256754"/>
          </a:xfrm>
          <a:prstGeom prst="rect">
            <a:avLst/>
          </a:prstGeom>
        </p:spPr>
        <p:txBody>
          <a:bodyPr wrap="square"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BLOCK DIAGRAM</a:t>
            </a:r>
          </a:p>
        </p:txBody>
      </p:sp>
      <p:sp>
        <p:nvSpPr>
          <p:cNvPr id="31" name="AutoShape 31"/>
          <p:cNvSpPr/>
          <p:nvPr/>
        </p:nvSpPr>
        <p:spPr>
          <a:xfrm flipV="1">
            <a:off x="11959876" y="5314878"/>
            <a:ext cx="476631" cy="3104"/>
          </a:xfrm>
          <a:prstGeom prst="line">
            <a:avLst/>
          </a:prstGeom>
          <a:ln w="38100" cap="flat">
            <a:solidFill>
              <a:srgbClr val="000000"/>
            </a:solidFill>
            <a:prstDash val="solid"/>
            <a:headEnd type="none" w="sm" len="sm"/>
            <a:tailEnd type="arrow" w="med" len="sm"/>
          </a:ln>
        </p:spPr>
      </p:sp>
      <p:sp>
        <p:nvSpPr>
          <p:cNvPr id="32" name="AutoShape 32"/>
          <p:cNvSpPr/>
          <p:nvPr/>
        </p:nvSpPr>
        <p:spPr>
          <a:xfrm>
            <a:off x="15522607" y="3298736"/>
            <a:ext cx="476631" cy="0"/>
          </a:xfrm>
          <a:prstGeom prst="line">
            <a:avLst/>
          </a:prstGeom>
          <a:ln w="38100" cap="flat">
            <a:solidFill>
              <a:srgbClr val="000000"/>
            </a:solidFill>
            <a:prstDash val="solid"/>
            <a:headEnd type="none" w="sm" len="sm"/>
            <a:tailEnd type="arrow" w="med" len="sm"/>
          </a:ln>
        </p:spPr>
      </p:sp>
      <p:sp>
        <p:nvSpPr>
          <p:cNvPr id="33" name="TextBox 33"/>
          <p:cNvSpPr txBox="1"/>
          <p:nvPr/>
        </p:nvSpPr>
        <p:spPr>
          <a:xfrm>
            <a:off x="3088944" y="8693930"/>
            <a:ext cx="2901553" cy="349250"/>
          </a:xfrm>
          <a:prstGeom prst="rect">
            <a:avLst/>
          </a:prstGeom>
        </p:spPr>
        <p:txBody>
          <a:bodyPr lIns="0" tIns="0" rIns="0" bIns="0" rtlCol="0" anchor="t">
            <a:spAutoFit/>
          </a:bodyPr>
          <a:lstStyle/>
          <a:p>
            <a:pPr algn="ctr">
              <a:lnSpc>
                <a:spcPts val="2800"/>
              </a:lnSpc>
              <a:spcBef>
                <a:spcPct val="0"/>
              </a:spcBef>
            </a:pPr>
            <a:r>
              <a:rPr lang="en-US" sz="2000" b="1" dirty="0">
                <a:solidFill>
                  <a:srgbClr val="000000"/>
                </a:solidFill>
                <a:latin typeface="Canva Sans Bold"/>
                <a:ea typeface="Canva Sans Bold"/>
                <a:cs typeface="Canva Sans Bold"/>
                <a:sym typeface="Canva Sans Bold"/>
              </a:rPr>
              <a:t>SETUP INSIDE THE BUS</a:t>
            </a:r>
          </a:p>
        </p:txBody>
      </p:sp>
      <p:sp>
        <p:nvSpPr>
          <p:cNvPr id="34" name="TextBox 34"/>
          <p:cNvSpPr txBox="1"/>
          <p:nvPr/>
        </p:nvSpPr>
        <p:spPr>
          <a:xfrm>
            <a:off x="12436507" y="8693930"/>
            <a:ext cx="3042166" cy="349250"/>
          </a:xfrm>
          <a:prstGeom prst="rect">
            <a:avLst/>
          </a:prstGeom>
        </p:spPr>
        <p:txBody>
          <a:bodyPr lIns="0" tIns="0" rIns="0" bIns="0" rtlCol="0" anchor="t">
            <a:spAutoFit/>
          </a:bodyPr>
          <a:lstStyle/>
          <a:p>
            <a:pPr algn="ctr">
              <a:lnSpc>
                <a:spcPts val="2800"/>
              </a:lnSpc>
              <a:spcBef>
                <a:spcPct val="0"/>
              </a:spcBef>
            </a:pPr>
            <a:r>
              <a:rPr lang="en-US" sz="2000" b="1">
                <a:solidFill>
                  <a:srgbClr val="000000"/>
                </a:solidFill>
                <a:latin typeface="Canva Sans Bold"/>
                <a:ea typeface="Canva Sans Bold"/>
                <a:cs typeface="Canva Sans Bold"/>
                <a:sym typeface="Canva Sans Bold"/>
              </a:rPr>
              <a:t>SETUP IN THE BUS STOP</a:t>
            </a:r>
          </a:p>
        </p:txBody>
      </p:sp>
      <p:sp>
        <p:nvSpPr>
          <p:cNvPr id="35" name="AutoShape 35"/>
          <p:cNvSpPr/>
          <p:nvPr/>
        </p:nvSpPr>
        <p:spPr>
          <a:xfrm>
            <a:off x="6727720" y="5314878"/>
            <a:ext cx="3130350" cy="3104"/>
          </a:xfrm>
          <a:prstGeom prst="line">
            <a:avLst/>
          </a:prstGeom>
          <a:ln w="38100" cap="flat">
            <a:solidFill>
              <a:srgbClr val="000000"/>
            </a:solidFill>
            <a:prstDash val="sysDot"/>
            <a:headEnd type="none" w="sm" len="sm"/>
            <a:tailEnd type="arrow" w="med" len="sm"/>
          </a:ln>
        </p:spPr>
      </p:sp>
      <p:sp>
        <p:nvSpPr>
          <p:cNvPr id="36" name="TextBox 36"/>
          <p:cNvSpPr txBox="1"/>
          <p:nvPr/>
        </p:nvSpPr>
        <p:spPr>
          <a:xfrm>
            <a:off x="2056523" y="4154194"/>
            <a:ext cx="2655016" cy="359073"/>
          </a:xfrm>
          <a:prstGeom prst="rect">
            <a:avLst/>
          </a:prstGeom>
        </p:spPr>
        <p:txBody>
          <a:bodyPr wrap="square" lIns="0" tIns="0" rIns="0" bIns="0" rtlCol="0" anchor="t">
            <a:spAutoFit/>
          </a:bodyPr>
          <a:lstStyle/>
          <a:p>
            <a:pPr algn="ctr">
              <a:lnSpc>
                <a:spcPts val="2800"/>
              </a:lnSpc>
              <a:spcBef>
                <a:spcPct val="0"/>
              </a:spcBef>
            </a:pPr>
            <a:r>
              <a:rPr lang="en-US" sz="2000" b="1" dirty="0">
                <a:solidFill>
                  <a:srgbClr val="000000"/>
                </a:solidFill>
                <a:latin typeface="Canva Sans Bold"/>
                <a:ea typeface="Canva Sans Bold"/>
                <a:cs typeface="Canva Sans Bold"/>
                <a:sym typeface="Canva Sans Bold"/>
              </a:rPr>
              <a:t>PEOPLE COUNT</a:t>
            </a:r>
          </a:p>
        </p:txBody>
      </p:sp>
      <p:sp>
        <p:nvSpPr>
          <p:cNvPr id="37" name="Rectangle 36"/>
          <p:cNvSpPr/>
          <p:nvPr/>
        </p:nvSpPr>
        <p:spPr>
          <a:xfrm>
            <a:off x="381000" y="1790700"/>
            <a:ext cx="9067800" cy="7696200"/>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Rectangle 37"/>
          <p:cNvSpPr/>
          <p:nvPr/>
        </p:nvSpPr>
        <p:spPr>
          <a:xfrm>
            <a:off x="9677400" y="1790699"/>
            <a:ext cx="8382000" cy="7696201"/>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3"/>
          <p:cNvSpPr txBox="1"/>
          <p:nvPr/>
        </p:nvSpPr>
        <p:spPr>
          <a:xfrm>
            <a:off x="6166247" y="2095500"/>
            <a:ext cx="2901553" cy="335541"/>
          </a:xfrm>
          <a:prstGeom prst="rect">
            <a:avLst/>
          </a:prstGeom>
        </p:spPr>
        <p:style>
          <a:lnRef idx="2">
            <a:schemeClr val="accent2"/>
          </a:lnRef>
          <a:fillRef idx="1">
            <a:schemeClr val="lt1"/>
          </a:fillRef>
          <a:effectRef idx="0">
            <a:schemeClr val="accent2"/>
          </a:effectRef>
          <a:fontRef idx="minor">
            <a:schemeClr val="dk1"/>
          </a:fontRef>
        </p:style>
        <p:txBody>
          <a:bodyPr lIns="0" tIns="0" rIns="0" bIns="0" rtlCol="0" anchor="t">
            <a:spAutoFit/>
          </a:bodyPr>
          <a:lstStyle/>
          <a:p>
            <a:pPr algn="ctr">
              <a:lnSpc>
                <a:spcPts val="2800"/>
              </a:lnSpc>
              <a:spcBef>
                <a:spcPct val="0"/>
              </a:spcBef>
            </a:pPr>
            <a:r>
              <a:rPr lang="en-US" sz="2000" b="1" dirty="0">
                <a:solidFill>
                  <a:srgbClr val="C00000"/>
                </a:solidFill>
                <a:latin typeface="Canva Sans Bold"/>
                <a:ea typeface="Canva Sans Bold"/>
                <a:cs typeface="Canva Sans Bold"/>
                <a:sym typeface="Canva Sans Bold"/>
              </a:rPr>
              <a:t>TRANSMITTER SIDE</a:t>
            </a:r>
          </a:p>
        </p:txBody>
      </p:sp>
      <p:sp>
        <p:nvSpPr>
          <p:cNvPr id="40" name="TextBox 33"/>
          <p:cNvSpPr txBox="1"/>
          <p:nvPr/>
        </p:nvSpPr>
        <p:spPr>
          <a:xfrm>
            <a:off x="10134600" y="2089150"/>
            <a:ext cx="2901553" cy="359073"/>
          </a:xfrm>
          <a:prstGeom prst="rect">
            <a:avLst/>
          </a:prstGeom>
        </p:spPr>
        <p:style>
          <a:lnRef idx="2">
            <a:schemeClr val="accent2"/>
          </a:lnRef>
          <a:fillRef idx="1">
            <a:schemeClr val="lt1"/>
          </a:fillRef>
          <a:effectRef idx="0">
            <a:schemeClr val="accent2"/>
          </a:effectRef>
          <a:fontRef idx="minor">
            <a:schemeClr val="dk1"/>
          </a:fontRef>
        </p:style>
        <p:txBody>
          <a:bodyPr lIns="0" tIns="0" rIns="0" bIns="0" rtlCol="0" anchor="t">
            <a:spAutoFit/>
          </a:bodyPr>
          <a:lstStyle/>
          <a:p>
            <a:pPr algn="ctr">
              <a:lnSpc>
                <a:spcPts val="2800"/>
              </a:lnSpc>
              <a:spcBef>
                <a:spcPct val="0"/>
              </a:spcBef>
            </a:pPr>
            <a:r>
              <a:rPr lang="en-US" sz="2000" b="1" dirty="0">
                <a:solidFill>
                  <a:srgbClr val="C00000"/>
                </a:solidFill>
                <a:latin typeface="Canva Sans Bold"/>
                <a:ea typeface="Canva Sans Bold"/>
                <a:cs typeface="Canva Sans Bold"/>
                <a:sym typeface="Canva Sans Bold"/>
              </a:rPr>
              <a:t>RECEIVER SIDE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 y="2476500"/>
            <a:ext cx="17145000" cy="6986528"/>
          </a:xfrm>
          <a:prstGeom prst="rect">
            <a:avLst/>
          </a:prstGeom>
        </p:spPr>
        <p:txBody>
          <a:bodyPr wrap="square">
            <a:spAutoFit/>
          </a:bodyPr>
          <a:lstStyle/>
          <a:p>
            <a:pPr marL="514350" indent="-514350">
              <a:buFont typeface="+mj-lt"/>
              <a:buAutoNum type="arabicPeriod"/>
            </a:pPr>
            <a:r>
              <a:rPr lang="en-US" sz="2800" dirty="0">
                <a:solidFill>
                  <a:srgbClr val="C00000"/>
                </a:solidFill>
                <a:latin typeface="Canva Sans Bold" charset="0"/>
              </a:rPr>
              <a:t>Identifies Peak Hours </a:t>
            </a:r>
            <a:r>
              <a:rPr lang="en-US" sz="2800" dirty="0">
                <a:latin typeface="Canva Sans Bold" charset="0"/>
              </a:rPr>
              <a:t>– Helps in detecting high-demand time slots to increase bus frequency.</a:t>
            </a:r>
          </a:p>
          <a:p>
            <a:pPr marL="514350" indent="-514350">
              <a:buFont typeface="+mj-lt"/>
              <a:buAutoNum type="arabicPeriod"/>
            </a:pPr>
            <a:endParaRPr lang="en-US" sz="2800" dirty="0">
              <a:latin typeface="Canva Sans Bold" charset="0"/>
            </a:endParaRPr>
          </a:p>
          <a:p>
            <a:pPr marL="514350" indent="-514350">
              <a:buFont typeface="+mj-lt"/>
              <a:buAutoNum type="arabicPeriod"/>
            </a:pPr>
            <a:r>
              <a:rPr lang="en-US" sz="2800" dirty="0">
                <a:solidFill>
                  <a:srgbClr val="C00000"/>
                </a:solidFill>
                <a:latin typeface="Canva Sans Bold" charset="0"/>
              </a:rPr>
              <a:t>Route Load Balancing </a:t>
            </a:r>
            <a:r>
              <a:rPr lang="en-US" sz="2800" dirty="0">
                <a:latin typeface="Canva Sans Bold" charset="0"/>
              </a:rPr>
              <a:t>– Enables redistribution of buses from underutilized to overcrowded routes.</a:t>
            </a:r>
          </a:p>
          <a:p>
            <a:pPr marL="514350" indent="-514350">
              <a:buFont typeface="+mj-lt"/>
              <a:buAutoNum type="arabicPeriod"/>
            </a:pPr>
            <a:endParaRPr lang="en-US" sz="2800" dirty="0">
              <a:latin typeface="Canva Sans Bold" charset="0"/>
            </a:endParaRPr>
          </a:p>
          <a:p>
            <a:pPr marL="514350" indent="-514350">
              <a:buFont typeface="+mj-lt"/>
              <a:buAutoNum type="arabicPeriod"/>
            </a:pPr>
            <a:r>
              <a:rPr lang="en-US" sz="2800" dirty="0">
                <a:solidFill>
                  <a:srgbClr val="C00000"/>
                </a:solidFill>
                <a:latin typeface="Canva Sans Bold" charset="0"/>
              </a:rPr>
              <a:t>Reduces Waiting Time </a:t>
            </a:r>
            <a:r>
              <a:rPr lang="en-US" sz="2800" dirty="0">
                <a:latin typeface="Canva Sans Bold" charset="0"/>
              </a:rPr>
              <a:t>– Prevents delays by avoiding overloading and optimizing dispatch times.</a:t>
            </a:r>
          </a:p>
          <a:p>
            <a:pPr marL="514350" indent="-514350">
              <a:buFont typeface="+mj-lt"/>
              <a:buAutoNum type="arabicPeriod"/>
            </a:pPr>
            <a:endParaRPr lang="en-US" sz="2800" dirty="0">
              <a:latin typeface="Canva Sans Bold" charset="0"/>
            </a:endParaRPr>
          </a:p>
          <a:p>
            <a:pPr marL="514350" indent="-514350">
              <a:buFont typeface="+mj-lt"/>
              <a:buAutoNum type="arabicPeriod"/>
            </a:pPr>
            <a:r>
              <a:rPr lang="en-US" sz="2800" dirty="0">
                <a:solidFill>
                  <a:srgbClr val="C00000"/>
                </a:solidFill>
                <a:latin typeface="Canva Sans Bold" charset="0"/>
              </a:rPr>
              <a:t>Improves Passenger Comfort </a:t>
            </a:r>
            <a:r>
              <a:rPr lang="en-US" sz="2800" dirty="0">
                <a:latin typeface="Canva Sans Bold" charset="0"/>
              </a:rPr>
              <a:t>– Ensures passengers aren’t forced into crowded buses, encouraging public transport usage.</a:t>
            </a:r>
          </a:p>
          <a:p>
            <a:pPr marL="514350" indent="-514350">
              <a:buFont typeface="+mj-lt"/>
              <a:buAutoNum type="arabicPeriod"/>
            </a:pPr>
            <a:endParaRPr lang="en-US" sz="2800" dirty="0">
              <a:latin typeface="Canva Sans Bold" charset="0"/>
            </a:endParaRPr>
          </a:p>
          <a:p>
            <a:pPr marL="514350" indent="-514350">
              <a:buFont typeface="+mj-lt"/>
              <a:buAutoNum type="arabicPeriod"/>
            </a:pPr>
            <a:r>
              <a:rPr lang="en-US" sz="2800" dirty="0">
                <a:solidFill>
                  <a:srgbClr val="C00000"/>
                </a:solidFill>
                <a:latin typeface="Canva Sans Bold" charset="0"/>
              </a:rPr>
              <a:t>Supports Dynamic Scheduling </a:t>
            </a:r>
            <a:r>
              <a:rPr lang="en-US" sz="2800" dirty="0">
                <a:latin typeface="Canva Sans Bold" charset="0"/>
              </a:rPr>
              <a:t>– Real-time crowd data allows authorities to adjust schedules on-the-fly.</a:t>
            </a:r>
          </a:p>
          <a:p>
            <a:pPr marL="514350" indent="-514350">
              <a:buFont typeface="+mj-lt"/>
              <a:buAutoNum type="arabicPeriod"/>
            </a:pPr>
            <a:endParaRPr lang="en-US" sz="2800" dirty="0">
              <a:latin typeface="Canva Sans Bold" charset="0"/>
            </a:endParaRPr>
          </a:p>
          <a:p>
            <a:pPr marL="514350" indent="-514350">
              <a:buFont typeface="+mj-lt"/>
              <a:buAutoNum type="arabicPeriod"/>
            </a:pPr>
            <a:r>
              <a:rPr lang="en-US" sz="2800" dirty="0">
                <a:solidFill>
                  <a:srgbClr val="C00000"/>
                </a:solidFill>
                <a:latin typeface="Canva Sans Bold" charset="0"/>
              </a:rPr>
              <a:t>Data-Driven Planning </a:t>
            </a:r>
            <a:r>
              <a:rPr lang="en-US" sz="2800" dirty="0">
                <a:latin typeface="Canva Sans Bold" charset="0"/>
              </a:rPr>
              <a:t>– Helps in long-term scheduling decisions based on crowd trends and patterns.</a:t>
            </a:r>
            <a:endParaRPr lang="en-IN" sz="2800" dirty="0">
              <a:latin typeface="Canva Sans Bold" charset="0"/>
            </a:endParaRPr>
          </a:p>
        </p:txBody>
      </p:sp>
      <p:sp>
        <p:nvSpPr>
          <p:cNvPr id="4" name="Rectangle 3"/>
          <p:cNvSpPr/>
          <p:nvPr/>
        </p:nvSpPr>
        <p:spPr>
          <a:xfrm>
            <a:off x="4076700" y="495298"/>
            <a:ext cx="10210800" cy="1323439"/>
          </a:xfrm>
          <a:prstGeom prst="rect">
            <a:avLst/>
          </a:prstGeom>
        </p:spPr>
        <p:txBody>
          <a:bodyPr wrap="square">
            <a:spAutoFit/>
          </a:bodyPr>
          <a:lstStyle/>
          <a:p>
            <a:pPr algn="ctr"/>
            <a:r>
              <a:rPr lang="en-US" sz="4000" dirty="0">
                <a:latin typeface="Canva Sans Bold" charset="0"/>
              </a:rPr>
              <a:t>Importance of </a:t>
            </a:r>
            <a:r>
              <a:rPr lang="en-US" sz="4000" dirty="0">
                <a:solidFill>
                  <a:srgbClr val="C00000"/>
                </a:solidFill>
                <a:latin typeface="Canva Sans Bold" charset="0"/>
              </a:rPr>
              <a:t>Esp8266</a:t>
            </a:r>
          </a:p>
          <a:p>
            <a:pPr algn="ctr"/>
            <a:r>
              <a:rPr lang="en-US" sz="4000" dirty="0">
                <a:latin typeface="Canva Sans Bold" charset="0"/>
              </a:rPr>
              <a:t>Key Points for Efficient Bus Scheduling</a:t>
            </a:r>
            <a:endParaRPr lang="en-IN" sz="4000" dirty="0">
              <a:latin typeface="Canva Sans Bold" charset="0"/>
            </a:endParaRPr>
          </a:p>
        </p:txBody>
      </p:sp>
    </p:spTree>
    <p:extLst>
      <p:ext uri="{BB962C8B-B14F-4D97-AF65-F5344CB8AC3E}">
        <p14:creationId xmlns:p14="http://schemas.microsoft.com/office/powerpoint/2010/main" val="3117505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14066" y="342900"/>
            <a:ext cx="9632765" cy="1266629"/>
          </a:xfrm>
          <a:prstGeom prst="rect">
            <a:avLst/>
          </a:prstGeom>
        </p:spPr>
        <p:txBody>
          <a:bodyPr wrap="none">
            <a:spAutoFit/>
          </a:bodyPr>
          <a:lstStyle/>
          <a:p>
            <a:pPr algn="ctr">
              <a:lnSpc>
                <a:spcPts val="9799"/>
              </a:lnSpc>
              <a:spcBef>
                <a:spcPct val="0"/>
              </a:spcBef>
            </a:pPr>
            <a:r>
              <a:rPr lang="en-US" sz="7000" b="1" dirty="0">
                <a:latin typeface="Canva Sans Bold" charset="0"/>
                <a:ea typeface="Canva Sans Bold"/>
                <a:cs typeface="Canva Sans Bold"/>
                <a:sym typeface="Canva Sans Bold"/>
              </a:rPr>
              <a:t>TRANSMITTER SETUP</a:t>
            </a:r>
          </a:p>
        </p:txBody>
      </p:sp>
      <p:pic>
        <p:nvPicPr>
          <p:cNvPr id="3074" name="Picture 2" descr="C:\Users\User\Downloads\WhatsApp Image 2025-04-24 at 7.42.49 AM.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6068782" y="-814446"/>
            <a:ext cx="6477000" cy="12754093"/>
          </a:xfrm>
          <a:prstGeom prst="rect">
            <a:avLst/>
          </a:prstGeom>
          <a:noFill/>
          <a:extLst>
            <a:ext uri="{909E8E84-426E-40DD-AFC4-6F175D3DCCD1}">
              <a14:hiddenFill xmlns:a14="http://schemas.microsoft.com/office/drawing/2010/main">
                <a:solidFill>
                  <a:srgbClr val="FFFFFF"/>
                </a:solidFill>
              </a14:hiddenFill>
            </a:ext>
          </a:extLst>
        </p:spPr>
      </p:pic>
      <p:sp>
        <p:nvSpPr>
          <p:cNvPr id="4" name="Right Arrow 3"/>
          <p:cNvSpPr/>
          <p:nvPr/>
        </p:nvSpPr>
        <p:spPr>
          <a:xfrm>
            <a:off x="1717961" y="7248113"/>
            <a:ext cx="1219200" cy="5334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b="1">
              <a:solidFill>
                <a:srgbClr val="C00000"/>
              </a:solidFill>
              <a:latin typeface="Canva Sans Bold" charset="0"/>
            </a:endParaRPr>
          </a:p>
        </p:txBody>
      </p:sp>
      <p:sp>
        <p:nvSpPr>
          <p:cNvPr id="5" name="TextBox 4"/>
          <p:cNvSpPr txBox="1"/>
          <p:nvPr/>
        </p:nvSpPr>
        <p:spPr>
          <a:xfrm>
            <a:off x="457200" y="7191647"/>
            <a:ext cx="1143001" cy="646331"/>
          </a:xfrm>
          <a:prstGeom prst="rect">
            <a:avLst/>
          </a:prstGeom>
          <a:solidFill>
            <a:schemeClr val="bg1"/>
          </a:solidFill>
          <a:ln>
            <a:solidFill>
              <a:schemeClr val="tx1"/>
            </a:solidFill>
          </a:ln>
        </p:spPr>
        <p:txBody>
          <a:bodyPr wrap="square" rtlCol="0">
            <a:spAutoFit/>
          </a:bodyPr>
          <a:lstStyle/>
          <a:p>
            <a:r>
              <a:rPr lang="en-US" b="1" dirty="0">
                <a:solidFill>
                  <a:srgbClr val="C00000"/>
                </a:solidFill>
                <a:latin typeface="Canva Sans Bold" charset="0"/>
              </a:rPr>
              <a:t>POWER SUPPLY</a:t>
            </a:r>
            <a:endParaRPr lang="en-IN" b="1" dirty="0">
              <a:solidFill>
                <a:srgbClr val="C00000"/>
              </a:solidFill>
              <a:latin typeface="Canva Sans Bold" charset="0"/>
            </a:endParaRPr>
          </a:p>
        </p:txBody>
      </p:sp>
      <p:sp>
        <p:nvSpPr>
          <p:cNvPr id="8" name="Right Arrow 7"/>
          <p:cNvSpPr/>
          <p:nvPr/>
        </p:nvSpPr>
        <p:spPr>
          <a:xfrm>
            <a:off x="5029200" y="3848100"/>
            <a:ext cx="1219200" cy="5334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b="1">
              <a:solidFill>
                <a:srgbClr val="C00000"/>
              </a:solidFill>
              <a:latin typeface="Canva Sans Bold" charset="0"/>
            </a:endParaRPr>
          </a:p>
        </p:txBody>
      </p:sp>
      <p:sp>
        <p:nvSpPr>
          <p:cNvPr id="9" name="TextBox 8"/>
          <p:cNvSpPr txBox="1"/>
          <p:nvPr/>
        </p:nvSpPr>
        <p:spPr>
          <a:xfrm>
            <a:off x="5562600" y="7356533"/>
            <a:ext cx="1981200" cy="646331"/>
          </a:xfrm>
          <a:prstGeom prst="rect">
            <a:avLst/>
          </a:prstGeom>
          <a:solidFill>
            <a:schemeClr val="bg1"/>
          </a:solidFill>
          <a:ln>
            <a:noFill/>
          </a:ln>
        </p:spPr>
        <p:txBody>
          <a:bodyPr wrap="square" rtlCol="0">
            <a:spAutoFit/>
          </a:bodyPr>
          <a:lstStyle/>
          <a:p>
            <a:r>
              <a:rPr lang="en-US" b="1" dirty="0">
                <a:solidFill>
                  <a:srgbClr val="C00000"/>
                </a:solidFill>
                <a:latin typeface="Canva Sans Bold" charset="0"/>
              </a:rPr>
              <a:t>RF TRANSMITTER</a:t>
            </a:r>
            <a:endParaRPr lang="en-IN" b="1" dirty="0">
              <a:solidFill>
                <a:srgbClr val="C00000"/>
              </a:solidFill>
              <a:latin typeface="Canva Sans Bold" charset="0"/>
            </a:endParaRPr>
          </a:p>
        </p:txBody>
      </p:sp>
      <p:sp>
        <p:nvSpPr>
          <p:cNvPr id="10" name="Right Arrow 9"/>
          <p:cNvSpPr/>
          <p:nvPr/>
        </p:nvSpPr>
        <p:spPr>
          <a:xfrm>
            <a:off x="7620000" y="7356533"/>
            <a:ext cx="1219200" cy="5334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b="1">
              <a:solidFill>
                <a:srgbClr val="C00000"/>
              </a:solidFill>
              <a:latin typeface="Canva Sans Bold" charset="0"/>
            </a:endParaRPr>
          </a:p>
        </p:txBody>
      </p:sp>
      <p:sp>
        <p:nvSpPr>
          <p:cNvPr id="12" name="TextBox 11"/>
          <p:cNvSpPr txBox="1"/>
          <p:nvPr/>
        </p:nvSpPr>
        <p:spPr>
          <a:xfrm>
            <a:off x="3581400" y="3811369"/>
            <a:ext cx="1371600" cy="646331"/>
          </a:xfrm>
          <a:prstGeom prst="rect">
            <a:avLst/>
          </a:prstGeom>
          <a:solidFill>
            <a:schemeClr val="bg1"/>
          </a:solidFill>
          <a:ln>
            <a:noFill/>
          </a:ln>
        </p:spPr>
        <p:txBody>
          <a:bodyPr wrap="square" rtlCol="0">
            <a:spAutoFit/>
          </a:bodyPr>
          <a:lstStyle/>
          <a:p>
            <a:r>
              <a:rPr lang="en-US" b="1" dirty="0">
                <a:solidFill>
                  <a:srgbClr val="C00000"/>
                </a:solidFill>
                <a:latin typeface="Canva Sans Bold" charset="0"/>
              </a:rPr>
              <a:t>ARDUINO UNO</a:t>
            </a:r>
            <a:endParaRPr lang="en-IN" b="1" dirty="0">
              <a:solidFill>
                <a:srgbClr val="C00000"/>
              </a:solidFill>
              <a:latin typeface="Canva Sans Bold" charset="0"/>
            </a:endParaRPr>
          </a:p>
        </p:txBody>
      </p:sp>
      <p:sp>
        <p:nvSpPr>
          <p:cNvPr id="13" name="Right Arrow 12"/>
          <p:cNvSpPr/>
          <p:nvPr/>
        </p:nvSpPr>
        <p:spPr>
          <a:xfrm>
            <a:off x="13335000" y="3009900"/>
            <a:ext cx="1219200" cy="5334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b="1">
              <a:solidFill>
                <a:srgbClr val="C00000"/>
              </a:solidFill>
              <a:latin typeface="Canva Sans Bold" charset="0"/>
            </a:endParaRPr>
          </a:p>
        </p:txBody>
      </p:sp>
      <p:sp>
        <p:nvSpPr>
          <p:cNvPr id="14" name="TextBox 13"/>
          <p:cNvSpPr txBox="1"/>
          <p:nvPr/>
        </p:nvSpPr>
        <p:spPr>
          <a:xfrm>
            <a:off x="11984182" y="3097768"/>
            <a:ext cx="1198418" cy="369332"/>
          </a:xfrm>
          <a:prstGeom prst="rect">
            <a:avLst/>
          </a:prstGeom>
          <a:solidFill>
            <a:schemeClr val="bg1"/>
          </a:solidFill>
          <a:ln>
            <a:noFill/>
          </a:ln>
        </p:spPr>
        <p:txBody>
          <a:bodyPr wrap="square" rtlCol="0">
            <a:spAutoFit/>
          </a:bodyPr>
          <a:lstStyle/>
          <a:p>
            <a:r>
              <a:rPr lang="en-US" b="1" dirty="0">
                <a:solidFill>
                  <a:srgbClr val="C00000"/>
                </a:solidFill>
                <a:latin typeface="Canva Sans Bold" charset="0"/>
              </a:rPr>
              <a:t>CAMERA</a:t>
            </a:r>
            <a:endParaRPr lang="en-IN" b="1" dirty="0">
              <a:solidFill>
                <a:srgbClr val="C00000"/>
              </a:solidFill>
              <a:latin typeface="Canva Sans Bold" charset="0"/>
            </a:endParaRPr>
          </a:p>
        </p:txBody>
      </p:sp>
    </p:spTree>
    <p:extLst>
      <p:ext uri="{BB962C8B-B14F-4D97-AF65-F5344CB8AC3E}">
        <p14:creationId xmlns:p14="http://schemas.microsoft.com/office/powerpoint/2010/main" val="1835107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User\Downloads\WhatsApp Image 2025-04-24 at 7.42.50 AM.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5704542" y="-1578859"/>
            <a:ext cx="7444641" cy="1447569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5091895" y="342900"/>
            <a:ext cx="7677103" cy="1266629"/>
          </a:xfrm>
          <a:prstGeom prst="rect">
            <a:avLst/>
          </a:prstGeom>
        </p:spPr>
        <p:txBody>
          <a:bodyPr wrap="none">
            <a:spAutoFit/>
          </a:bodyPr>
          <a:lstStyle/>
          <a:p>
            <a:pPr algn="ctr">
              <a:lnSpc>
                <a:spcPts val="9799"/>
              </a:lnSpc>
              <a:spcBef>
                <a:spcPct val="0"/>
              </a:spcBef>
            </a:pPr>
            <a:r>
              <a:rPr lang="en-US" sz="7000" b="1" dirty="0">
                <a:solidFill>
                  <a:srgbClr val="000000"/>
                </a:solidFill>
                <a:latin typeface="Canva Sans Bold"/>
                <a:ea typeface="Canva Sans Bold"/>
                <a:cs typeface="Canva Sans Bold"/>
                <a:sym typeface="Canva Sans Bold"/>
              </a:rPr>
              <a:t>RECEIVER SETUP</a:t>
            </a:r>
          </a:p>
        </p:txBody>
      </p:sp>
      <p:sp>
        <p:nvSpPr>
          <p:cNvPr id="4" name="Right Arrow 3"/>
          <p:cNvSpPr/>
          <p:nvPr/>
        </p:nvSpPr>
        <p:spPr>
          <a:xfrm>
            <a:off x="3962400" y="3889663"/>
            <a:ext cx="1219200" cy="5334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b="1">
              <a:solidFill>
                <a:srgbClr val="C00000"/>
              </a:solidFill>
              <a:latin typeface="Canva Sans Bold" charset="0"/>
            </a:endParaRPr>
          </a:p>
        </p:txBody>
      </p:sp>
      <p:sp>
        <p:nvSpPr>
          <p:cNvPr id="5" name="TextBox 4"/>
          <p:cNvSpPr txBox="1"/>
          <p:nvPr/>
        </p:nvSpPr>
        <p:spPr>
          <a:xfrm>
            <a:off x="2438400" y="3833197"/>
            <a:ext cx="1371600" cy="646331"/>
          </a:xfrm>
          <a:prstGeom prst="rect">
            <a:avLst/>
          </a:prstGeom>
          <a:solidFill>
            <a:schemeClr val="bg1"/>
          </a:solidFill>
          <a:ln>
            <a:noFill/>
          </a:ln>
        </p:spPr>
        <p:txBody>
          <a:bodyPr wrap="square" rtlCol="0">
            <a:spAutoFit/>
          </a:bodyPr>
          <a:lstStyle/>
          <a:p>
            <a:r>
              <a:rPr lang="en-US" b="1" dirty="0">
                <a:solidFill>
                  <a:srgbClr val="C00000"/>
                </a:solidFill>
                <a:latin typeface="Canva Sans Bold" charset="0"/>
              </a:rPr>
              <a:t>RF RECEIVER</a:t>
            </a:r>
            <a:endParaRPr lang="en-IN" b="1" dirty="0">
              <a:solidFill>
                <a:srgbClr val="C00000"/>
              </a:solidFill>
              <a:latin typeface="Canva Sans Bold" charset="0"/>
            </a:endParaRPr>
          </a:p>
        </p:txBody>
      </p:sp>
      <p:sp>
        <p:nvSpPr>
          <p:cNvPr id="6" name="TextBox 5"/>
          <p:cNvSpPr txBox="1"/>
          <p:nvPr/>
        </p:nvSpPr>
        <p:spPr>
          <a:xfrm>
            <a:off x="2590800" y="8039100"/>
            <a:ext cx="1371600" cy="646331"/>
          </a:xfrm>
          <a:prstGeom prst="rect">
            <a:avLst/>
          </a:prstGeom>
          <a:solidFill>
            <a:schemeClr val="bg1"/>
          </a:solidFill>
          <a:ln>
            <a:noFill/>
          </a:ln>
        </p:spPr>
        <p:txBody>
          <a:bodyPr wrap="square" rtlCol="0">
            <a:spAutoFit/>
          </a:bodyPr>
          <a:lstStyle/>
          <a:p>
            <a:r>
              <a:rPr lang="en-US" b="1" dirty="0">
                <a:solidFill>
                  <a:srgbClr val="C00000"/>
                </a:solidFill>
                <a:latin typeface="Canva Sans Bold" charset="0"/>
              </a:rPr>
              <a:t>LCD DISPLAY</a:t>
            </a:r>
            <a:endParaRPr lang="en-IN" b="1" dirty="0">
              <a:solidFill>
                <a:srgbClr val="C00000"/>
              </a:solidFill>
              <a:latin typeface="Canva Sans Bold" charset="0"/>
            </a:endParaRPr>
          </a:p>
        </p:txBody>
      </p:sp>
      <p:sp>
        <p:nvSpPr>
          <p:cNvPr id="7" name="Right Arrow 6"/>
          <p:cNvSpPr/>
          <p:nvPr/>
        </p:nvSpPr>
        <p:spPr>
          <a:xfrm>
            <a:off x="4038600" y="8115300"/>
            <a:ext cx="1219200" cy="5334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b="1">
              <a:solidFill>
                <a:srgbClr val="C00000"/>
              </a:solidFill>
              <a:latin typeface="Canva Sans Bold" charset="0"/>
            </a:endParaRPr>
          </a:p>
        </p:txBody>
      </p:sp>
      <p:sp>
        <p:nvSpPr>
          <p:cNvPr id="8" name="Right Arrow 7"/>
          <p:cNvSpPr/>
          <p:nvPr/>
        </p:nvSpPr>
        <p:spPr>
          <a:xfrm rot="16200000">
            <a:off x="11391900" y="3810000"/>
            <a:ext cx="1219200" cy="5334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b="1">
              <a:solidFill>
                <a:srgbClr val="C00000"/>
              </a:solidFill>
              <a:latin typeface="Canva Sans Bold" charset="0"/>
            </a:endParaRPr>
          </a:p>
        </p:txBody>
      </p:sp>
      <p:sp>
        <p:nvSpPr>
          <p:cNvPr id="9" name="TextBox 8"/>
          <p:cNvSpPr txBox="1"/>
          <p:nvPr/>
        </p:nvSpPr>
        <p:spPr>
          <a:xfrm>
            <a:off x="11010900" y="4762500"/>
            <a:ext cx="2019300" cy="369332"/>
          </a:xfrm>
          <a:prstGeom prst="rect">
            <a:avLst/>
          </a:prstGeom>
          <a:solidFill>
            <a:schemeClr val="bg1"/>
          </a:solidFill>
          <a:ln>
            <a:noFill/>
          </a:ln>
        </p:spPr>
        <p:txBody>
          <a:bodyPr wrap="square" rtlCol="0">
            <a:spAutoFit/>
          </a:bodyPr>
          <a:lstStyle/>
          <a:p>
            <a:r>
              <a:rPr lang="en-US" b="1" dirty="0">
                <a:solidFill>
                  <a:srgbClr val="C00000"/>
                </a:solidFill>
                <a:latin typeface="Canva Sans Bold" charset="0"/>
              </a:rPr>
              <a:t>POWER SUPPLY</a:t>
            </a:r>
            <a:endParaRPr lang="en-IN" b="1" dirty="0">
              <a:solidFill>
                <a:srgbClr val="C00000"/>
              </a:solidFill>
              <a:latin typeface="Canva Sans Bold" charset="0"/>
            </a:endParaRPr>
          </a:p>
        </p:txBody>
      </p:sp>
      <p:sp>
        <p:nvSpPr>
          <p:cNvPr id="10" name="Right Arrow 9"/>
          <p:cNvSpPr/>
          <p:nvPr/>
        </p:nvSpPr>
        <p:spPr>
          <a:xfrm rot="16200000">
            <a:off x="8054146" y="4499263"/>
            <a:ext cx="1219200" cy="5334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b="1">
              <a:solidFill>
                <a:srgbClr val="C00000"/>
              </a:solidFill>
              <a:latin typeface="Canva Sans Bold" charset="0"/>
            </a:endParaRPr>
          </a:p>
        </p:txBody>
      </p:sp>
      <p:sp>
        <p:nvSpPr>
          <p:cNvPr id="11" name="TextBox 10"/>
          <p:cNvSpPr txBox="1"/>
          <p:nvPr/>
        </p:nvSpPr>
        <p:spPr>
          <a:xfrm>
            <a:off x="7772400" y="5474321"/>
            <a:ext cx="2019300" cy="369332"/>
          </a:xfrm>
          <a:prstGeom prst="rect">
            <a:avLst/>
          </a:prstGeom>
          <a:solidFill>
            <a:schemeClr val="bg1"/>
          </a:solidFill>
          <a:ln>
            <a:noFill/>
          </a:ln>
        </p:spPr>
        <p:txBody>
          <a:bodyPr wrap="square" rtlCol="0">
            <a:spAutoFit/>
          </a:bodyPr>
          <a:lstStyle/>
          <a:p>
            <a:r>
              <a:rPr lang="en-US" b="1" dirty="0">
                <a:solidFill>
                  <a:srgbClr val="C00000"/>
                </a:solidFill>
                <a:latin typeface="Canva Sans Bold" charset="0"/>
              </a:rPr>
              <a:t>ARDUINO UNO</a:t>
            </a:r>
            <a:endParaRPr lang="en-IN" b="1" dirty="0">
              <a:solidFill>
                <a:srgbClr val="C00000"/>
              </a:solidFill>
              <a:latin typeface="Canva Sans Bold" charset="0"/>
            </a:endParaRPr>
          </a:p>
        </p:txBody>
      </p:sp>
      <p:sp>
        <p:nvSpPr>
          <p:cNvPr id="12" name="Right Arrow 11"/>
          <p:cNvSpPr/>
          <p:nvPr/>
        </p:nvSpPr>
        <p:spPr>
          <a:xfrm rot="10800000">
            <a:off x="11734800" y="6705599"/>
            <a:ext cx="1219200" cy="53340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b="1">
              <a:solidFill>
                <a:srgbClr val="C00000"/>
              </a:solidFill>
              <a:latin typeface="Canva Sans Bold" charset="0"/>
            </a:endParaRPr>
          </a:p>
        </p:txBody>
      </p:sp>
      <p:sp>
        <p:nvSpPr>
          <p:cNvPr id="13" name="TextBox 12"/>
          <p:cNvSpPr txBox="1"/>
          <p:nvPr/>
        </p:nvSpPr>
        <p:spPr>
          <a:xfrm>
            <a:off x="13080725" y="6787633"/>
            <a:ext cx="1244875" cy="369332"/>
          </a:xfrm>
          <a:prstGeom prst="rect">
            <a:avLst/>
          </a:prstGeom>
          <a:solidFill>
            <a:schemeClr val="bg1"/>
          </a:solidFill>
          <a:ln>
            <a:noFill/>
          </a:ln>
        </p:spPr>
        <p:txBody>
          <a:bodyPr wrap="square" rtlCol="0">
            <a:spAutoFit/>
          </a:bodyPr>
          <a:lstStyle/>
          <a:p>
            <a:r>
              <a:rPr lang="en-US" b="1" dirty="0">
                <a:solidFill>
                  <a:srgbClr val="C00000"/>
                </a:solidFill>
                <a:latin typeface="Canva Sans Bold" charset="0"/>
              </a:rPr>
              <a:t>ESP8266</a:t>
            </a:r>
            <a:endParaRPr lang="en-IN" b="1" dirty="0">
              <a:solidFill>
                <a:srgbClr val="C00000"/>
              </a:solidFill>
              <a:latin typeface="Canva Sans Bold" charset="0"/>
            </a:endParaRPr>
          </a:p>
        </p:txBody>
      </p:sp>
    </p:spTree>
    <p:extLst>
      <p:ext uri="{BB962C8B-B14F-4D97-AF65-F5344CB8AC3E}">
        <p14:creationId xmlns:p14="http://schemas.microsoft.com/office/powerpoint/2010/main" val="1520402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t="16112" b="7221"/>
          <a:stretch/>
        </p:blipFill>
        <p:spPr bwMode="auto">
          <a:xfrm>
            <a:off x="1143000" y="1943100"/>
            <a:ext cx="15011400" cy="719813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4113190" y="453189"/>
            <a:ext cx="9820317" cy="1266629"/>
          </a:xfrm>
          <a:prstGeom prst="rect">
            <a:avLst/>
          </a:prstGeom>
        </p:spPr>
        <p:txBody>
          <a:bodyPr wrap="none">
            <a:spAutoFit/>
          </a:bodyPr>
          <a:lstStyle/>
          <a:p>
            <a:pPr algn="ctr">
              <a:lnSpc>
                <a:spcPts val="9799"/>
              </a:lnSpc>
              <a:spcBef>
                <a:spcPct val="0"/>
              </a:spcBef>
            </a:pPr>
            <a:r>
              <a:rPr lang="en-US" sz="7000" b="1" dirty="0">
                <a:solidFill>
                  <a:srgbClr val="000000"/>
                </a:solidFill>
                <a:latin typeface="Canva Sans Bold"/>
                <a:ea typeface="Canva Sans Bold"/>
                <a:cs typeface="Canva Sans Bold"/>
                <a:sym typeface="Canva Sans Bold"/>
              </a:rPr>
              <a:t>SIMULATION OUTPUT</a:t>
            </a:r>
          </a:p>
        </p:txBody>
      </p:sp>
    </p:spTree>
    <p:extLst>
      <p:ext uri="{BB962C8B-B14F-4D97-AF65-F5344CB8AC3E}">
        <p14:creationId xmlns:p14="http://schemas.microsoft.com/office/powerpoint/2010/main" val="40746131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User\Downloads\WhatsApp Image 2025-04-24 at 7.42.50 AM.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1719232" y="3489595"/>
            <a:ext cx="3505200" cy="850326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6643945" y="647700"/>
            <a:ext cx="4164923" cy="1266629"/>
          </a:xfrm>
          <a:prstGeom prst="rect">
            <a:avLst/>
          </a:prstGeom>
        </p:spPr>
        <p:txBody>
          <a:bodyPr wrap="none">
            <a:spAutoFit/>
          </a:bodyPr>
          <a:lstStyle/>
          <a:p>
            <a:pPr algn="ctr">
              <a:lnSpc>
                <a:spcPts val="9799"/>
              </a:lnSpc>
              <a:spcBef>
                <a:spcPct val="0"/>
              </a:spcBef>
            </a:pPr>
            <a:r>
              <a:rPr lang="en-US" sz="7000" b="1" dirty="0">
                <a:solidFill>
                  <a:srgbClr val="000000"/>
                </a:solidFill>
                <a:latin typeface="Canva Sans Bold"/>
                <a:ea typeface="Canva Sans Bold"/>
                <a:cs typeface="Canva Sans Bold"/>
                <a:sym typeface="Canva Sans Bold"/>
              </a:rPr>
              <a:t>RESULTS</a:t>
            </a:r>
          </a:p>
        </p:txBody>
      </p:sp>
      <p:pic>
        <p:nvPicPr>
          <p:cNvPr id="1027" name="Picture 3" descr="C:\Users\User\Downloads\WhatsApp Image 2025-04-24 at 7.42.51 AM (1).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1716345" y="-285199"/>
            <a:ext cx="3510981" cy="850325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User\Downloads\WhatsApp Image 2025-04-24 at 7.42.51 AM.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2975280" y="3508645"/>
            <a:ext cx="3467103" cy="8503263"/>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C:\Users\User\Downloads\WhatsApp Image 2025-04-24 at 7.42.52 AM.jpe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6200000">
            <a:off x="2956231" y="-427505"/>
            <a:ext cx="3505200" cy="8503264"/>
          </a:xfrm>
          <a:prstGeom prst="rect">
            <a:avLst/>
          </a:prstGeom>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6096000" y="2419171"/>
            <a:ext cx="2635863" cy="1200329"/>
          </a:xfrm>
          <a:prstGeom prst="rect">
            <a:avLst/>
          </a:prstGeom>
          <a:solidFill>
            <a:srgbClr val="C00000"/>
          </a:solidFill>
          <a:ln>
            <a:solidFill>
              <a:schemeClr val="bg1"/>
            </a:solidFill>
          </a:ln>
        </p:spPr>
        <p:txBody>
          <a:bodyPr wrap="square" rtlCol="0">
            <a:spAutoFit/>
          </a:bodyPr>
          <a:lstStyle/>
          <a:p>
            <a:r>
              <a:rPr lang="en-US" dirty="0">
                <a:solidFill>
                  <a:schemeClr val="bg1"/>
                </a:solidFill>
                <a:latin typeface="Canva Sans Bold" charset="0"/>
              </a:rPr>
              <a:t>Bus no. 11</a:t>
            </a:r>
          </a:p>
          <a:p>
            <a:r>
              <a:rPr lang="en-US" dirty="0">
                <a:solidFill>
                  <a:schemeClr val="bg1"/>
                </a:solidFill>
                <a:latin typeface="Canva Sans Bold" charset="0"/>
              </a:rPr>
              <a:t>Count=1 = Very Low</a:t>
            </a:r>
          </a:p>
          <a:p>
            <a:r>
              <a:rPr lang="en-US" dirty="0">
                <a:solidFill>
                  <a:schemeClr val="bg1"/>
                </a:solidFill>
                <a:latin typeface="Canva Sans Bold" charset="0"/>
              </a:rPr>
              <a:t>ETA = 7min</a:t>
            </a:r>
          </a:p>
          <a:p>
            <a:r>
              <a:rPr lang="en-US" dirty="0">
                <a:solidFill>
                  <a:schemeClr val="bg1"/>
                </a:solidFill>
                <a:latin typeface="Canva Sans Bold" charset="0"/>
              </a:rPr>
              <a:t>Ladies free bus=“L”</a:t>
            </a:r>
          </a:p>
        </p:txBody>
      </p:sp>
      <p:sp>
        <p:nvSpPr>
          <p:cNvPr id="9" name="TextBox 8"/>
          <p:cNvSpPr txBox="1"/>
          <p:nvPr/>
        </p:nvSpPr>
        <p:spPr>
          <a:xfrm>
            <a:off x="6096000" y="6210300"/>
            <a:ext cx="2635863" cy="923330"/>
          </a:xfrm>
          <a:prstGeom prst="rect">
            <a:avLst/>
          </a:prstGeom>
          <a:solidFill>
            <a:srgbClr val="C00000"/>
          </a:solidFill>
          <a:ln>
            <a:solidFill>
              <a:schemeClr val="bg1"/>
            </a:solidFill>
          </a:ln>
        </p:spPr>
        <p:txBody>
          <a:bodyPr wrap="square" rtlCol="0">
            <a:spAutoFit/>
          </a:bodyPr>
          <a:lstStyle/>
          <a:p>
            <a:r>
              <a:rPr lang="en-US" dirty="0">
                <a:solidFill>
                  <a:schemeClr val="bg1"/>
                </a:solidFill>
                <a:latin typeface="Canva Sans Bold" charset="0"/>
              </a:rPr>
              <a:t>Bus no. 41B</a:t>
            </a:r>
          </a:p>
          <a:p>
            <a:r>
              <a:rPr lang="en-US" dirty="0">
                <a:solidFill>
                  <a:schemeClr val="bg1"/>
                </a:solidFill>
                <a:latin typeface="Canva Sans Bold" charset="0"/>
              </a:rPr>
              <a:t>Count=3 = Moderate</a:t>
            </a:r>
          </a:p>
          <a:p>
            <a:r>
              <a:rPr lang="en-US" dirty="0">
                <a:solidFill>
                  <a:schemeClr val="bg1"/>
                </a:solidFill>
                <a:latin typeface="Canva Sans Bold" charset="0"/>
              </a:rPr>
              <a:t>ETA = 6 min</a:t>
            </a:r>
          </a:p>
        </p:txBody>
      </p:sp>
      <p:sp>
        <p:nvSpPr>
          <p:cNvPr id="10" name="TextBox 9"/>
          <p:cNvSpPr txBox="1"/>
          <p:nvPr/>
        </p:nvSpPr>
        <p:spPr>
          <a:xfrm>
            <a:off x="14859000" y="2400300"/>
            <a:ext cx="2635863" cy="923330"/>
          </a:xfrm>
          <a:prstGeom prst="rect">
            <a:avLst/>
          </a:prstGeom>
          <a:solidFill>
            <a:srgbClr val="C00000"/>
          </a:solidFill>
          <a:ln>
            <a:solidFill>
              <a:schemeClr val="bg1"/>
            </a:solidFill>
          </a:ln>
        </p:spPr>
        <p:txBody>
          <a:bodyPr wrap="square" rtlCol="0">
            <a:spAutoFit/>
          </a:bodyPr>
          <a:lstStyle/>
          <a:p>
            <a:r>
              <a:rPr lang="en-US" dirty="0">
                <a:solidFill>
                  <a:schemeClr val="bg1"/>
                </a:solidFill>
                <a:latin typeface="Canva Sans Bold" charset="0"/>
              </a:rPr>
              <a:t>Bus no. 70A</a:t>
            </a:r>
          </a:p>
          <a:p>
            <a:r>
              <a:rPr lang="en-US" dirty="0">
                <a:solidFill>
                  <a:schemeClr val="bg1"/>
                </a:solidFill>
                <a:latin typeface="Canva Sans Bold" charset="0"/>
              </a:rPr>
              <a:t>Count=2= Low</a:t>
            </a:r>
          </a:p>
          <a:p>
            <a:r>
              <a:rPr lang="en-US" dirty="0">
                <a:solidFill>
                  <a:schemeClr val="bg1"/>
                </a:solidFill>
                <a:latin typeface="Canva Sans Bold" charset="0"/>
              </a:rPr>
              <a:t>ETA = 7 min</a:t>
            </a:r>
          </a:p>
        </p:txBody>
      </p:sp>
      <p:sp>
        <p:nvSpPr>
          <p:cNvPr id="11" name="TextBox 10"/>
          <p:cNvSpPr txBox="1"/>
          <p:nvPr/>
        </p:nvSpPr>
        <p:spPr>
          <a:xfrm>
            <a:off x="14890137" y="6210300"/>
            <a:ext cx="2635863" cy="923330"/>
          </a:xfrm>
          <a:prstGeom prst="rect">
            <a:avLst/>
          </a:prstGeom>
          <a:solidFill>
            <a:srgbClr val="C00000"/>
          </a:solidFill>
          <a:ln>
            <a:solidFill>
              <a:schemeClr val="bg1"/>
            </a:solidFill>
          </a:ln>
        </p:spPr>
        <p:txBody>
          <a:bodyPr wrap="square" rtlCol="0">
            <a:spAutoFit/>
          </a:bodyPr>
          <a:lstStyle/>
          <a:p>
            <a:r>
              <a:rPr lang="en-US" dirty="0">
                <a:solidFill>
                  <a:schemeClr val="bg1"/>
                </a:solidFill>
                <a:latin typeface="Canva Sans Bold" charset="0"/>
              </a:rPr>
              <a:t>Bus no. 7C</a:t>
            </a:r>
          </a:p>
          <a:p>
            <a:r>
              <a:rPr lang="en-US" dirty="0">
                <a:solidFill>
                  <a:schemeClr val="bg1"/>
                </a:solidFill>
                <a:latin typeface="Canva Sans Bold" charset="0"/>
              </a:rPr>
              <a:t>Count&gt;4 = High</a:t>
            </a:r>
          </a:p>
          <a:p>
            <a:r>
              <a:rPr lang="en-US" dirty="0">
                <a:solidFill>
                  <a:schemeClr val="bg1"/>
                </a:solidFill>
                <a:latin typeface="Canva Sans Bold" charset="0"/>
              </a:rPr>
              <a:t>ETA = 9 min</a:t>
            </a:r>
          </a:p>
        </p:txBody>
      </p:sp>
    </p:spTree>
    <p:extLst>
      <p:ext uri="{BB962C8B-B14F-4D97-AF65-F5344CB8AC3E}">
        <p14:creationId xmlns:p14="http://schemas.microsoft.com/office/powerpoint/2010/main" val="3048652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758273" y="895350"/>
            <a:ext cx="8771454" cy="1193800"/>
          </a:xfrm>
          <a:prstGeom prst="rect">
            <a:avLst/>
          </a:prstGeom>
        </p:spPr>
        <p:txBody>
          <a:bodyPr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RESULTS</a:t>
            </a:r>
          </a:p>
        </p:txBody>
      </p:sp>
      <p:sp>
        <p:nvSpPr>
          <p:cNvPr id="3" name="TextBox 3"/>
          <p:cNvSpPr txBox="1"/>
          <p:nvPr/>
        </p:nvSpPr>
        <p:spPr>
          <a:xfrm>
            <a:off x="2152650" y="2705100"/>
            <a:ext cx="13982700" cy="5469126"/>
          </a:xfrm>
          <a:prstGeom prst="rect">
            <a:avLst/>
          </a:prstGeom>
        </p:spPr>
        <p:txBody>
          <a:bodyPr wrap="square" lIns="0" tIns="0" rIns="0" bIns="0" rtlCol="0" anchor="t">
            <a:spAutoFit/>
          </a:bodyPr>
          <a:lstStyle/>
          <a:p>
            <a:pPr marL="604519" lvl="1" indent="-302260" algn="l">
              <a:lnSpc>
                <a:spcPts val="3919"/>
              </a:lnSpc>
              <a:buFont typeface="Arial"/>
              <a:buChar char="•"/>
            </a:pPr>
            <a:r>
              <a:rPr lang="en-US" sz="2799" b="1" dirty="0">
                <a:solidFill>
                  <a:srgbClr val="B33C3C"/>
                </a:solidFill>
                <a:latin typeface="Canva Sans Bold"/>
                <a:ea typeface="Canva Sans Bold"/>
                <a:cs typeface="Canva Sans Bold"/>
                <a:sym typeface="Canva Sans Bold"/>
              </a:rPr>
              <a:t>Real-Time Information </a:t>
            </a:r>
            <a:r>
              <a:rPr lang="en-US" sz="2799" b="1" dirty="0">
                <a:solidFill>
                  <a:srgbClr val="000000"/>
                </a:solidFill>
                <a:latin typeface="Canva Sans Bold"/>
                <a:ea typeface="Canva Sans Bold"/>
                <a:cs typeface="Canva Sans Bold"/>
                <a:sym typeface="Canva Sans Bold"/>
              </a:rPr>
              <a:t>: Passengers will receive accurate updates on bus arrival times and crowd levels at bus stops.</a:t>
            </a:r>
          </a:p>
          <a:p>
            <a:pPr algn="l">
              <a:lnSpc>
                <a:spcPts val="3919"/>
              </a:lnSpc>
            </a:pPr>
            <a:endParaRPr lang="en-US" sz="2799" b="1" dirty="0">
              <a:solidFill>
                <a:srgbClr val="000000"/>
              </a:solidFill>
              <a:latin typeface="Canva Sans Bold"/>
              <a:ea typeface="Canva Sans Bold"/>
              <a:cs typeface="Canva Sans Bold"/>
              <a:sym typeface="Canva Sans Bold"/>
            </a:endParaRPr>
          </a:p>
          <a:p>
            <a:pPr marL="604519" lvl="1" indent="-302260" algn="l">
              <a:lnSpc>
                <a:spcPts val="3919"/>
              </a:lnSpc>
              <a:buFont typeface="Arial"/>
              <a:buChar char="•"/>
            </a:pPr>
            <a:r>
              <a:rPr lang="en-US" sz="2799" b="1" dirty="0">
                <a:solidFill>
                  <a:srgbClr val="B33C3C"/>
                </a:solidFill>
                <a:latin typeface="Canva Sans Bold"/>
                <a:ea typeface="Canva Sans Bold"/>
                <a:cs typeface="Canva Sans Bold"/>
                <a:sym typeface="Canva Sans Bold"/>
              </a:rPr>
              <a:t>Reduced Overcrowding </a:t>
            </a:r>
            <a:r>
              <a:rPr lang="en-US" sz="2799" b="1" dirty="0">
                <a:solidFill>
                  <a:srgbClr val="000000"/>
                </a:solidFill>
                <a:latin typeface="Canva Sans Bold"/>
                <a:ea typeface="Canva Sans Bold"/>
                <a:cs typeface="Canva Sans Bold"/>
                <a:sym typeface="Canva Sans Bold"/>
              </a:rPr>
              <a:t>: The system will help distribute passengers more evenly across buses, minimizing overcrowding.</a:t>
            </a:r>
          </a:p>
          <a:p>
            <a:pPr algn="l">
              <a:lnSpc>
                <a:spcPts val="3919"/>
              </a:lnSpc>
            </a:pPr>
            <a:endParaRPr lang="en-US" sz="2799" b="1" dirty="0">
              <a:solidFill>
                <a:srgbClr val="000000"/>
              </a:solidFill>
              <a:latin typeface="Canva Sans Bold"/>
              <a:ea typeface="Canva Sans Bold"/>
              <a:cs typeface="Canva Sans Bold"/>
              <a:sym typeface="Canva Sans Bold"/>
            </a:endParaRPr>
          </a:p>
          <a:p>
            <a:pPr marL="604519" lvl="1" indent="-302260" algn="l">
              <a:lnSpc>
                <a:spcPts val="3919"/>
              </a:lnSpc>
              <a:spcBef>
                <a:spcPct val="0"/>
              </a:spcBef>
              <a:buFont typeface="Arial"/>
              <a:buChar char="•"/>
            </a:pPr>
            <a:r>
              <a:rPr lang="en-US" sz="2799" b="1" dirty="0">
                <a:solidFill>
                  <a:srgbClr val="B33C3C"/>
                </a:solidFill>
                <a:latin typeface="Canva Sans Bold"/>
                <a:ea typeface="Canva Sans Bold"/>
                <a:cs typeface="Canva Sans Bold"/>
                <a:sym typeface="Canva Sans Bold"/>
              </a:rPr>
              <a:t>Optimized Bus Operations </a:t>
            </a:r>
            <a:r>
              <a:rPr lang="en-US" sz="2799" b="1" dirty="0">
                <a:solidFill>
                  <a:srgbClr val="000000"/>
                </a:solidFill>
                <a:latin typeface="Canva Sans Bold"/>
                <a:ea typeface="Canva Sans Bold"/>
                <a:cs typeface="Canva Sans Bold"/>
                <a:sym typeface="Canva Sans Bold"/>
              </a:rPr>
              <a:t>: Transport authorities can adjust bus routes and schedules based on real-time crowd data, improving service efficiency.</a:t>
            </a:r>
          </a:p>
          <a:p>
            <a:pPr marL="302259" lvl="1" algn="l">
              <a:lnSpc>
                <a:spcPts val="3919"/>
              </a:lnSpc>
              <a:spcBef>
                <a:spcPct val="0"/>
              </a:spcBef>
            </a:pPr>
            <a:endParaRPr lang="en-US" sz="2799" b="1" dirty="0">
              <a:solidFill>
                <a:srgbClr val="000000"/>
              </a:solidFill>
              <a:latin typeface="Canva Sans Bold"/>
              <a:ea typeface="Canva Sans Bold"/>
              <a:cs typeface="Canva Sans Bold"/>
              <a:sym typeface="Canva Sans Bold"/>
            </a:endParaRPr>
          </a:p>
          <a:p>
            <a:pPr marL="759459" lvl="1" indent="-457200" algn="l">
              <a:lnSpc>
                <a:spcPts val="3919"/>
              </a:lnSpc>
              <a:spcBef>
                <a:spcPct val="0"/>
              </a:spcBef>
              <a:buFont typeface="Arial" panose="020B0604020202020204" pitchFamily="34" charset="0"/>
              <a:buChar char="•"/>
            </a:pPr>
            <a:r>
              <a:rPr lang="en-US" sz="2799" b="1" dirty="0">
                <a:solidFill>
                  <a:srgbClr val="B33C3C"/>
                </a:solidFill>
                <a:latin typeface="Canva Sans Bold"/>
                <a:sym typeface="Canva Sans Bold"/>
              </a:rPr>
              <a:t>Accessibility to all age people </a:t>
            </a:r>
            <a:r>
              <a:rPr lang="en-US" sz="2799" b="1" dirty="0">
                <a:solidFill>
                  <a:srgbClr val="000000"/>
                </a:solidFill>
                <a:latin typeface="Canva Sans Bold"/>
                <a:ea typeface="Canva Sans Bold"/>
                <a:cs typeface="Canva Sans Bold"/>
                <a:sym typeface="Canva Sans Bold"/>
              </a:rPr>
              <a:t>: Public transport can be efficiently utilized with comfortable from students to elder peoples.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9004" y="800100"/>
            <a:ext cx="6975396" cy="1193800"/>
          </a:xfrm>
          <a:prstGeom prst="rect">
            <a:avLst/>
          </a:prstGeom>
        </p:spPr>
        <p:txBody>
          <a:bodyPr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INTRODUCTION</a:t>
            </a:r>
          </a:p>
        </p:txBody>
      </p:sp>
      <p:sp>
        <p:nvSpPr>
          <p:cNvPr id="3" name="TextBox 3"/>
          <p:cNvSpPr txBox="1"/>
          <p:nvPr/>
        </p:nvSpPr>
        <p:spPr>
          <a:xfrm>
            <a:off x="457200" y="2476500"/>
            <a:ext cx="9236364" cy="6894195"/>
          </a:xfrm>
          <a:prstGeom prst="rect">
            <a:avLst/>
          </a:prstGeom>
        </p:spPr>
        <p:txBody>
          <a:bodyPr wrap="square" lIns="0" tIns="0" rIns="0" bIns="0" rtlCol="0" anchor="t">
            <a:spAutoFit/>
          </a:bodyPr>
          <a:lstStyle/>
          <a:p>
            <a:pPr marL="571500" indent="-571500">
              <a:buFont typeface="Arial" pitchFamily="34" charset="0"/>
              <a:buChar char="•"/>
            </a:pPr>
            <a:r>
              <a:rPr lang="en-US" sz="3200" dirty="0">
                <a:latin typeface="Canva Sans Bold" charset="0"/>
              </a:rPr>
              <a:t>Uses RF, image processing, and wireless modules — </a:t>
            </a:r>
            <a:r>
              <a:rPr lang="en-US" sz="3200" dirty="0">
                <a:solidFill>
                  <a:srgbClr val="C00000"/>
                </a:solidFill>
                <a:latin typeface="Canva Sans Bold" charset="0"/>
              </a:rPr>
              <a:t>no smartphone needed.</a:t>
            </a:r>
          </a:p>
          <a:p>
            <a:pPr marL="571500" indent="-571500">
              <a:buFont typeface="Arial" pitchFamily="34" charset="0"/>
              <a:buChar char="•"/>
            </a:pPr>
            <a:endParaRPr lang="en-US" sz="3200" dirty="0">
              <a:latin typeface="Canva Sans Bold" charset="0"/>
            </a:endParaRPr>
          </a:p>
          <a:p>
            <a:pPr marL="571500" indent="-571500">
              <a:buFont typeface="Arial" pitchFamily="34" charset="0"/>
              <a:buChar char="•"/>
            </a:pPr>
            <a:r>
              <a:rPr lang="en-US" sz="3200" dirty="0">
                <a:latin typeface="Canva Sans Bold" charset="0"/>
              </a:rPr>
              <a:t>Real-time bus </a:t>
            </a:r>
            <a:r>
              <a:rPr lang="en-US" sz="3200" dirty="0">
                <a:solidFill>
                  <a:srgbClr val="C00000"/>
                </a:solidFill>
                <a:latin typeface="Canva Sans Bold" charset="0"/>
              </a:rPr>
              <a:t>ETA &amp; crowd</a:t>
            </a:r>
            <a:r>
              <a:rPr lang="en-US" sz="3200" dirty="0">
                <a:latin typeface="Canva Sans Bold" charset="0"/>
              </a:rPr>
              <a:t> info shown on public LED screens.</a:t>
            </a:r>
          </a:p>
          <a:p>
            <a:pPr marL="571500" indent="-571500">
              <a:buFont typeface="Arial" pitchFamily="34" charset="0"/>
              <a:buChar char="•"/>
            </a:pPr>
            <a:endParaRPr lang="en-US" sz="3200" dirty="0">
              <a:latin typeface="Canva Sans Bold" charset="0"/>
            </a:endParaRPr>
          </a:p>
          <a:p>
            <a:pPr marL="571500" indent="-571500">
              <a:buFont typeface="Arial" pitchFamily="34" charset="0"/>
              <a:buChar char="•"/>
            </a:pPr>
            <a:r>
              <a:rPr lang="en-US" sz="3200" dirty="0">
                <a:latin typeface="Canva Sans Bold" charset="0"/>
              </a:rPr>
              <a:t>Helps elderly, children &amp; those without digital access.</a:t>
            </a:r>
          </a:p>
          <a:p>
            <a:pPr marL="571500" indent="-571500">
              <a:buFont typeface="Arial" pitchFamily="34" charset="0"/>
              <a:buChar char="•"/>
            </a:pPr>
            <a:endParaRPr lang="en-US" sz="3200" dirty="0">
              <a:latin typeface="Canva Sans Bold" charset="0"/>
            </a:endParaRPr>
          </a:p>
          <a:p>
            <a:pPr marL="571500" indent="-571500">
              <a:buFont typeface="Arial" pitchFamily="34" charset="0"/>
              <a:buChar char="•"/>
            </a:pPr>
            <a:r>
              <a:rPr lang="en-US" sz="3200" dirty="0">
                <a:latin typeface="Canva Sans Bold" charset="0"/>
              </a:rPr>
              <a:t>Enhances </a:t>
            </a:r>
            <a:r>
              <a:rPr lang="en-US" sz="3200" dirty="0">
                <a:solidFill>
                  <a:srgbClr val="C00000"/>
                </a:solidFill>
                <a:latin typeface="Canva Sans Bold" charset="0"/>
              </a:rPr>
              <a:t>comfort, safety, and trust </a:t>
            </a:r>
            <a:r>
              <a:rPr lang="en-US" sz="3200" dirty="0">
                <a:latin typeface="Canva Sans Bold" charset="0"/>
              </a:rPr>
              <a:t>in public transport.</a:t>
            </a:r>
          </a:p>
          <a:p>
            <a:pPr marL="571500" indent="-571500">
              <a:buFont typeface="Arial" pitchFamily="34" charset="0"/>
              <a:buChar char="•"/>
            </a:pPr>
            <a:endParaRPr lang="en-US" sz="3200" dirty="0">
              <a:latin typeface="Canva Sans Bold" charset="0"/>
            </a:endParaRPr>
          </a:p>
          <a:p>
            <a:pPr marL="571500" indent="-571500">
              <a:buFont typeface="Arial" pitchFamily="34" charset="0"/>
              <a:buChar char="•"/>
            </a:pPr>
            <a:r>
              <a:rPr lang="en-US" sz="3200" dirty="0">
                <a:latin typeface="Canva Sans Bold" charset="0"/>
              </a:rPr>
              <a:t>Reduces waiting time and improves travel planning</a:t>
            </a:r>
            <a:r>
              <a:rPr lang="en-US" sz="3200" dirty="0"/>
              <a:t>.</a:t>
            </a:r>
          </a:p>
        </p:txBody>
      </p:sp>
      <p:pic>
        <p:nvPicPr>
          <p:cNvPr id="4" name="Picture 2" descr="C:\Users\User\AppData\Local\Temp\{CFA3A6EE-3844-4EC6-BE74-72BF5CEBB32F}.t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58400" y="0"/>
            <a:ext cx="8229600" cy="10287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122908" y="365125"/>
            <a:ext cx="6042184" cy="1193800"/>
          </a:xfrm>
          <a:prstGeom prst="rect">
            <a:avLst/>
          </a:prstGeom>
        </p:spPr>
        <p:txBody>
          <a:bodyPr lIns="0" tIns="0" rIns="0" bIns="0" rtlCol="0" anchor="t">
            <a:spAutoFit/>
          </a:bodyPr>
          <a:lstStyle/>
          <a:p>
            <a:pPr algn="ctr">
              <a:lnSpc>
                <a:spcPts val="9799"/>
              </a:lnSpc>
              <a:spcBef>
                <a:spcPct val="0"/>
              </a:spcBef>
            </a:pPr>
            <a:r>
              <a:rPr lang="en-US" sz="6999" b="1">
                <a:solidFill>
                  <a:srgbClr val="000000"/>
                </a:solidFill>
                <a:latin typeface="Canva Sans Bold"/>
                <a:ea typeface="Canva Sans Bold"/>
                <a:cs typeface="Canva Sans Bold"/>
                <a:sym typeface="Canva Sans Bold"/>
              </a:rPr>
              <a:t>CONCLUSION</a:t>
            </a:r>
          </a:p>
        </p:txBody>
      </p:sp>
      <p:sp>
        <p:nvSpPr>
          <p:cNvPr id="3" name="TextBox 3"/>
          <p:cNvSpPr txBox="1"/>
          <p:nvPr/>
        </p:nvSpPr>
        <p:spPr>
          <a:xfrm>
            <a:off x="1028700" y="1809750"/>
            <a:ext cx="16230600" cy="7448550"/>
          </a:xfrm>
          <a:prstGeom prst="rect">
            <a:avLst/>
          </a:prstGeom>
        </p:spPr>
        <p:txBody>
          <a:bodyPr lIns="0" tIns="0" rIns="0" bIns="0" rtlCol="0" anchor="t">
            <a:spAutoFit/>
          </a:bodyPr>
          <a:lstStyle/>
          <a:p>
            <a:pPr marL="647700" lvl="1" indent="-323850" algn="l">
              <a:lnSpc>
                <a:spcPts val="4200"/>
              </a:lnSpc>
              <a:buFont typeface="Arial"/>
              <a:buChar char="•"/>
            </a:pPr>
            <a:r>
              <a:rPr lang="en-US" sz="3000" b="1">
                <a:solidFill>
                  <a:srgbClr val="000000"/>
                </a:solidFill>
                <a:latin typeface="Canva Sans Bold"/>
                <a:ea typeface="Canva Sans Bold"/>
                <a:cs typeface="Canva Sans Bold"/>
                <a:sym typeface="Canva Sans Bold"/>
              </a:rPr>
              <a:t>The system provides </a:t>
            </a:r>
            <a:r>
              <a:rPr lang="en-US" sz="3000" b="1">
                <a:solidFill>
                  <a:srgbClr val="B33C3C"/>
                </a:solidFill>
                <a:latin typeface="Canva Sans Bold"/>
                <a:ea typeface="Canva Sans Bold"/>
                <a:cs typeface="Canva Sans Bold"/>
                <a:sym typeface="Canva Sans Bold"/>
              </a:rPr>
              <a:t>real-time bus tracking</a:t>
            </a:r>
            <a:r>
              <a:rPr lang="en-US" sz="3000" b="1">
                <a:solidFill>
                  <a:srgbClr val="000000"/>
                </a:solidFill>
                <a:latin typeface="Canva Sans Bold"/>
                <a:ea typeface="Canva Sans Bold"/>
                <a:cs typeface="Canva Sans Bold"/>
                <a:sym typeface="Canva Sans Bold"/>
              </a:rPr>
              <a:t>, displaying accurate bus numbers, ETAs, and crowd levels at bus stops.</a:t>
            </a:r>
          </a:p>
          <a:p>
            <a:pPr algn="l">
              <a:lnSpc>
                <a:spcPts val="4200"/>
              </a:lnSpc>
            </a:pPr>
            <a:endParaRPr lang="en-US" sz="3000" b="1">
              <a:solidFill>
                <a:srgbClr val="000000"/>
              </a:solidFill>
              <a:latin typeface="Canva Sans Bold"/>
              <a:ea typeface="Canva Sans Bold"/>
              <a:cs typeface="Canva Sans Bold"/>
              <a:sym typeface="Canva Sans Bold"/>
            </a:endParaRPr>
          </a:p>
          <a:p>
            <a:pPr marL="647700" lvl="1" indent="-323850" algn="l">
              <a:lnSpc>
                <a:spcPts val="4200"/>
              </a:lnSpc>
              <a:buFont typeface="Arial"/>
              <a:buChar char="•"/>
            </a:pPr>
            <a:r>
              <a:rPr lang="en-US" sz="3000" b="1">
                <a:solidFill>
                  <a:srgbClr val="000000"/>
                </a:solidFill>
                <a:latin typeface="Canva Sans Bold"/>
                <a:ea typeface="Canva Sans Bold"/>
                <a:cs typeface="Canva Sans Bold"/>
                <a:sym typeface="Canva Sans Bold"/>
              </a:rPr>
              <a:t>Crowd management is enhanced by monitoring the density of passengers inside buses </a:t>
            </a:r>
            <a:r>
              <a:rPr lang="en-US" sz="3000" b="1">
                <a:solidFill>
                  <a:srgbClr val="B33C3C"/>
                </a:solidFill>
                <a:latin typeface="Canva Sans Bold"/>
                <a:ea typeface="Canva Sans Bold"/>
                <a:cs typeface="Canva Sans Bold"/>
                <a:sym typeface="Canva Sans Bold"/>
              </a:rPr>
              <a:t>to ensure better space allocation</a:t>
            </a:r>
            <a:r>
              <a:rPr lang="en-US" sz="3000" b="1">
                <a:solidFill>
                  <a:srgbClr val="000000"/>
                </a:solidFill>
                <a:latin typeface="Canva Sans Bold"/>
                <a:ea typeface="Canva Sans Bold"/>
                <a:cs typeface="Canva Sans Bold"/>
                <a:sym typeface="Canva Sans Bold"/>
              </a:rPr>
              <a:t>.</a:t>
            </a:r>
          </a:p>
          <a:p>
            <a:pPr algn="l">
              <a:lnSpc>
                <a:spcPts val="4200"/>
              </a:lnSpc>
            </a:pPr>
            <a:endParaRPr lang="en-US" sz="3000" b="1">
              <a:solidFill>
                <a:srgbClr val="000000"/>
              </a:solidFill>
              <a:latin typeface="Canva Sans Bold"/>
              <a:ea typeface="Canva Sans Bold"/>
              <a:cs typeface="Canva Sans Bold"/>
              <a:sym typeface="Canva Sans Bold"/>
            </a:endParaRPr>
          </a:p>
          <a:p>
            <a:pPr marL="647700" lvl="1" indent="-323850" algn="l">
              <a:lnSpc>
                <a:spcPts val="4200"/>
              </a:lnSpc>
              <a:buFont typeface="Arial"/>
              <a:buChar char="•"/>
            </a:pPr>
            <a:r>
              <a:rPr lang="en-US" sz="3000" b="1">
                <a:solidFill>
                  <a:srgbClr val="000000"/>
                </a:solidFill>
                <a:latin typeface="Canva Sans Bold"/>
                <a:ea typeface="Canva Sans Bold"/>
                <a:cs typeface="Canva Sans Bold"/>
                <a:sym typeface="Canva Sans Bold"/>
              </a:rPr>
              <a:t>It </a:t>
            </a:r>
            <a:r>
              <a:rPr lang="en-US" sz="3000" b="1">
                <a:solidFill>
                  <a:srgbClr val="B33C3C"/>
                </a:solidFill>
                <a:latin typeface="Canva Sans Bold"/>
                <a:ea typeface="Canva Sans Bold"/>
                <a:cs typeface="Canva Sans Bold"/>
                <a:sym typeface="Canva Sans Bold"/>
              </a:rPr>
              <a:t>optimizes bus routes and schedules</a:t>
            </a:r>
            <a:r>
              <a:rPr lang="en-US" sz="3000" b="1">
                <a:solidFill>
                  <a:srgbClr val="000000"/>
                </a:solidFill>
                <a:latin typeface="Canva Sans Bold"/>
                <a:ea typeface="Canva Sans Bold"/>
                <a:cs typeface="Canva Sans Bold"/>
                <a:sym typeface="Canva Sans Bold"/>
              </a:rPr>
              <a:t> based on real-time data, improving the efficiency of the transport system.</a:t>
            </a:r>
          </a:p>
          <a:p>
            <a:pPr algn="l">
              <a:lnSpc>
                <a:spcPts val="4200"/>
              </a:lnSpc>
            </a:pPr>
            <a:endParaRPr lang="en-US" sz="3000" b="1">
              <a:solidFill>
                <a:srgbClr val="000000"/>
              </a:solidFill>
              <a:latin typeface="Canva Sans Bold"/>
              <a:ea typeface="Canva Sans Bold"/>
              <a:cs typeface="Canva Sans Bold"/>
              <a:sym typeface="Canva Sans Bold"/>
            </a:endParaRPr>
          </a:p>
          <a:p>
            <a:pPr marL="647700" lvl="1" indent="-323850" algn="l">
              <a:lnSpc>
                <a:spcPts val="4200"/>
              </a:lnSpc>
              <a:buFont typeface="Arial"/>
              <a:buChar char="•"/>
            </a:pPr>
            <a:r>
              <a:rPr lang="en-US" sz="3000" b="1">
                <a:solidFill>
                  <a:srgbClr val="000000"/>
                </a:solidFill>
                <a:latin typeface="Canva Sans Bold"/>
                <a:ea typeface="Canva Sans Bold"/>
                <a:cs typeface="Canva Sans Bold"/>
                <a:sym typeface="Canva Sans Bold"/>
              </a:rPr>
              <a:t>The system </a:t>
            </a:r>
            <a:r>
              <a:rPr lang="en-US" sz="3000" b="1">
                <a:solidFill>
                  <a:srgbClr val="B33C3C"/>
                </a:solidFill>
                <a:latin typeface="Canva Sans Bold"/>
                <a:ea typeface="Canva Sans Bold"/>
                <a:cs typeface="Canva Sans Bold"/>
                <a:sym typeface="Canva Sans Bold"/>
              </a:rPr>
              <a:t>improves the passenger experience</a:t>
            </a:r>
            <a:r>
              <a:rPr lang="en-US" sz="3000" b="1">
                <a:solidFill>
                  <a:srgbClr val="000000"/>
                </a:solidFill>
                <a:latin typeface="Canva Sans Bold"/>
                <a:ea typeface="Canva Sans Bold"/>
                <a:cs typeface="Canva Sans Bold"/>
                <a:sym typeface="Canva Sans Bold"/>
              </a:rPr>
              <a:t> by reducing waiting times and preventing overcrowding with up-to-date information.</a:t>
            </a:r>
          </a:p>
          <a:p>
            <a:pPr algn="l">
              <a:lnSpc>
                <a:spcPts val="4200"/>
              </a:lnSpc>
            </a:pPr>
            <a:endParaRPr lang="en-US" sz="3000" b="1">
              <a:solidFill>
                <a:srgbClr val="000000"/>
              </a:solidFill>
              <a:latin typeface="Canva Sans Bold"/>
              <a:ea typeface="Canva Sans Bold"/>
              <a:cs typeface="Canva Sans Bold"/>
              <a:sym typeface="Canva Sans Bold"/>
            </a:endParaRPr>
          </a:p>
          <a:p>
            <a:pPr marL="647700" lvl="1" indent="-323850" algn="l">
              <a:lnSpc>
                <a:spcPts val="4200"/>
              </a:lnSpc>
              <a:spcBef>
                <a:spcPct val="0"/>
              </a:spcBef>
              <a:buFont typeface="Arial"/>
              <a:buChar char="•"/>
            </a:pPr>
            <a:r>
              <a:rPr lang="en-US" sz="3000" b="1">
                <a:solidFill>
                  <a:srgbClr val="B33C3C"/>
                </a:solidFill>
                <a:latin typeface="Canva Sans Bold"/>
                <a:ea typeface="Canva Sans Bold"/>
                <a:cs typeface="Canva Sans Bold"/>
                <a:sym typeface="Canva Sans Bold"/>
              </a:rPr>
              <a:t>Seamless communication</a:t>
            </a:r>
            <a:r>
              <a:rPr lang="en-US" sz="3000" b="1">
                <a:solidFill>
                  <a:srgbClr val="000000"/>
                </a:solidFill>
                <a:latin typeface="Canva Sans Bold"/>
                <a:ea typeface="Canva Sans Bold"/>
                <a:cs typeface="Canva Sans Bold"/>
                <a:sym typeface="Canva Sans Bold"/>
              </a:rPr>
              <a:t> between buses, bus stops, and operators ensures fast and efficient data exchange, keeping the system running smoothly.</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486400" y="876300"/>
            <a:ext cx="7315200" cy="1256754"/>
          </a:xfrm>
          <a:prstGeom prst="rect">
            <a:avLst/>
          </a:prstGeom>
        </p:spPr>
        <p:txBody>
          <a:bodyPr wrap="square"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FUTURE SCOPE</a:t>
            </a:r>
          </a:p>
        </p:txBody>
      </p:sp>
      <p:sp>
        <p:nvSpPr>
          <p:cNvPr id="3" name="TextBox 3"/>
          <p:cNvSpPr txBox="1"/>
          <p:nvPr/>
        </p:nvSpPr>
        <p:spPr>
          <a:xfrm>
            <a:off x="1028700" y="2602230"/>
            <a:ext cx="16230600" cy="6656070"/>
          </a:xfrm>
          <a:prstGeom prst="rect">
            <a:avLst/>
          </a:prstGeom>
        </p:spPr>
        <p:txBody>
          <a:bodyPr lIns="0" tIns="0" rIns="0" bIns="0" rtlCol="0" anchor="t">
            <a:spAutoFit/>
          </a:bodyPr>
          <a:lstStyle/>
          <a:p>
            <a:pPr marL="582930" lvl="1" indent="-291465" algn="l">
              <a:lnSpc>
                <a:spcPts val="3779"/>
              </a:lnSpc>
              <a:buFont typeface="Arial"/>
              <a:buChar char="•"/>
            </a:pPr>
            <a:r>
              <a:rPr lang="en-US" sz="2700" b="1" dirty="0">
                <a:solidFill>
                  <a:srgbClr val="B33C3C"/>
                </a:solidFill>
                <a:latin typeface="Canva Sans Bold"/>
                <a:ea typeface="Canva Sans Bold"/>
                <a:cs typeface="Canva Sans Bold"/>
                <a:sym typeface="Canva Sans Bold"/>
              </a:rPr>
              <a:t>Enhanced Passenger Safety</a:t>
            </a:r>
            <a:r>
              <a:rPr lang="en-US" sz="2700" b="1" dirty="0">
                <a:solidFill>
                  <a:srgbClr val="000000"/>
                </a:solidFill>
                <a:latin typeface="Canva Sans Bold"/>
                <a:ea typeface="Canva Sans Bold"/>
                <a:cs typeface="Canva Sans Bold"/>
                <a:sym typeface="Canva Sans Bold"/>
              </a:rPr>
              <a:t>: Real-time tracking enables quick responses to emergencies, improving safety for passengers.</a:t>
            </a:r>
          </a:p>
          <a:p>
            <a:pPr algn="l">
              <a:lnSpc>
                <a:spcPts val="3779"/>
              </a:lnSpc>
            </a:pPr>
            <a:endParaRPr lang="en-US" sz="2700" b="1" dirty="0">
              <a:solidFill>
                <a:srgbClr val="000000"/>
              </a:solidFill>
              <a:latin typeface="Canva Sans Bold"/>
              <a:ea typeface="Canva Sans Bold"/>
              <a:cs typeface="Canva Sans Bold"/>
              <a:sym typeface="Canva Sans Bold"/>
            </a:endParaRPr>
          </a:p>
          <a:p>
            <a:pPr marL="582930" lvl="1" indent="-291465" algn="l">
              <a:lnSpc>
                <a:spcPts val="3779"/>
              </a:lnSpc>
              <a:buFont typeface="Arial"/>
              <a:buChar char="•"/>
            </a:pPr>
            <a:r>
              <a:rPr lang="en-US" sz="2700" b="1" dirty="0">
                <a:solidFill>
                  <a:srgbClr val="B33C3C"/>
                </a:solidFill>
                <a:latin typeface="Canva Sans Bold"/>
                <a:ea typeface="Canva Sans Bold"/>
                <a:cs typeface="Canva Sans Bold"/>
                <a:sym typeface="Canva Sans Bold"/>
              </a:rPr>
              <a:t>Optimized Route Management</a:t>
            </a:r>
            <a:r>
              <a:rPr lang="en-US" sz="2700" b="1" dirty="0">
                <a:solidFill>
                  <a:srgbClr val="000000"/>
                </a:solidFill>
                <a:latin typeface="Canva Sans Bold"/>
                <a:ea typeface="Canva Sans Bold"/>
                <a:cs typeface="Canva Sans Bold"/>
                <a:sym typeface="Canva Sans Bold"/>
              </a:rPr>
              <a:t>: Provides accurate bus location data, helping reduce delays and improve operational efficiency.</a:t>
            </a:r>
          </a:p>
          <a:p>
            <a:pPr algn="l">
              <a:lnSpc>
                <a:spcPts val="3779"/>
              </a:lnSpc>
            </a:pPr>
            <a:endParaRPr lang="en-US" sz="2700" b="1" dirty="0">
              <a:solidFill>
                <a:srgbClr val="000000"/>
              </a:solidFill>
              <a:latin typeface="Canva Sans Bold"/>
              <a:ea typeface="Canva Sans Bold"/>
              <a:cs typeface="Canva Sans Bold"/>
              <a:sym typeface="Canva Sans Bold"/>
            </a:endParaRPr>
          </a:p>
          <a:p>
            <a:pPr marL="582930" lvl="1" indent="-291465" algn="l">
              <a:lnSpc>
                <a:spcPts val="3779"/>
              </a:lnSpc>
              <a:buFont typeface="Arial"/>
              <a:buChar char="•"/>
            </a:pPr>
            <a:r>
              <a:rPr lang="en-US" sz="2700" b="1" dirty="0">
                <a:solidFill>
                  <a:srgbClr val="B33C3C"/>
                </a:solidFill>
                <a:latin typeface="Canva Sans Bold"/>
                <a:ea typeface="Canva Sans Bold"/>
                <a:cs typeface="Canva Sans Bold"/>
                <a:sym typeface="Canva Sans Bold"/>
              </a:rPr>
              <a:t>Effective Crowd Control</a:t>
            </a:r>
            <a:r>
              <a:rPr lang="en-US" sz="2700" b="1" dirty="0">
                <a:solidFill>
                  <a:srgbClr val="000000"/>
                </a:solidFill>
                <a:latin typeface="Canva Sans Bold"/>
                <a:ea typeface="Canva Sans Bold"/>
                <a:cs typeface="Canva Sans Bold"/>
                <a:sym typeface="Canva Sans Bold"/>
              </a:rPr>
              <a:t>: Monitors crowd density at stops, preventing overcrowding and ensuring safer, more comfortable conditions.</a:t>
            </a:r>
          </a:p>
          <a:p>
            <a:pPr algn="l">
              <a:lnSpc>
                <a:spcPts val="3779"/>
              </a:lnSpc>
            </a:pPr>
            <a:endParaRPr lang="en-US" sz="2700" b="1" dirty="0">
              <a:solidFill>
                <a:srgbClr val="000000"/>
              </a:solidFill>
              <a:latin typeface="Canva Sans Bold"/>
              <a:ea typeface="Canva Sans Bold"/>
              <a:cs typeface="Canva Sans Bold"/>
              <a:sym typeface="Canva Sans Bold"/>
            </a:endParaRPr>
          </a:p>
          <a:p>
            <a:pPr marL="582930" lvl="1" indent="-291465" algn="l">
              <a:lnSpc>
                <a:spcPts val="3779"/>
              </a:lnSpc>
              <a:buFont typeface="Arial"/>
              <a:buChar char="•"/>
            </a:pPr>
            <a:r>
              <a:rPr lang="en-US" sz="2700" b="1" dirty="0">
                <a:solidFill>
                  <a:srgbClr val="B33C3C"/>
                </a:solidFill>
                <a:latin typeface="Canva Sans Bold"/>
                <a:ea typeface="Canva Sans Bold"/>
                <a:cs typeface="Canva Sans Bold"/>
                <a:sym typeface="Canva Sans Bold"/>
              </a:rPr>
              <a:t>Increased Service Reliability</a:t>
            </a:r>
            <a:r>
              <a:rPr lang="en-US" sz="2700" b="1" dirty="0">
                <a:solidFill>
                  <a:srgbClr val="000000"/>
                </a:solidFill>
                <a:latin typeface="Canva Sans Bold"/>
                <a:ea typeface="Canva Sans Bold"/>
                <a:cs typeface="Canva Sans Bold"/>
                <a:sym typeface="Canva Sans Bold"/>
              </a:rPr>
              <a:t>: Real-time bus information helps passengers plan better, reducing wait times and improving overall reliability.</a:t>
            </a:r>
          </a:p>
          <a:p>
            <a:pPr algn="l">
              <a:lnSpc>
                <a:spcPts val="3779"/>
              </a:lnSpc>
            </a:pPr>
            <a:endParaRPr lang="en-US" sz="2700" b="1" dirty="0">
              <a:solidFill>
                <a:srgbClr val="000000"/>
              </a:solidFill>
              <a:latin typeface="Canva Sans Bold"/>
              <a:ea typeface="Canva Sans Bold"/>
              <a:cs typeface="Canva Sans Bold"/>
              <a:sym typeface="Canva Sans Bold"/>
            </a:endParaRPr>
          </a:p>
          <a:p>
            <a:pPr marL="582930" lvl="1" indent="-291465" algn="l">
              <a:lnSpc>
                <a:spcPts val="3779"/>
              </a:lnSpc>
              <a:spcBef>
                <a:spcPct val="0"/>
              </a:spcBef>
              <a:buFont typeface="Arial"/>
              <a:buChar char="•"/>
            </a:pPr>
            <a:r>
              <a:rPr lang="en-US" sz="2700" b="1" dirty="0">
                <a:solidFill>
                  <a:srgbClr val="B33C3C"/>
                </a:solidFill>
                <a:latin typeface="Canva Sans Bold"/>
                <a:ea typeface="Canva Sans Bold"/>
                <a:cs typeface="Canva Sans Bold"/>
                <a:sym typeface="Canva Sans Bold"/>
              </a:rPr>
              <a:t>Data-Driven Improvements</a:t>
            </a:r>
            <a:r>
              <a:rPr lang="en-US" sz="2700" b="1" dirty="0">
                <a:solidFill>
                  <a:srgbClr val="000000"/>
                </a:solidFill>
                <a:latin typeface="Canva Sans Bold"/>
                <a:ea typeface="Canva Sans Bold"/>
                <a:cs typeface="Canva Sans Bold"/>
                <a:sym typeface="Canva Sans Bold"/>
              </a:rPr>
              <a:t>: Collects valuable data for transportation authorities to optimize services and plan for future needs.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715001" y="895350"/>
            <a:ext cx="6029266" cy="1256754"/>
          </a:xfrm>
          <a:prstGeom prst="rect">
            <a:avLst/>
          </a:prstGeom>
        </p:spPr>
        <p:txBody>
          <a:bodyPr wrap="square"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REFERENCE</a:t>
            </a:r>
          </a:p>
        </p:txBody>
      </p:sp>
      <p:sp>
        <p:nvSpPr>
          <p:cNvPr id="3" name="TextBox 3"/>
          <p:cNvSpPr txBox="1"/>
          <p:nvPr/>
        </p:nvSpPr>
        <p:spPr>
          <a:xfrm>
            <a:off x="1136448" y="2495392"/>
            <a:ext cx="16122852" cy="6104235"/>
          </a:xfrm>
          <a:prstGeom prst="rect">
            <a:avLst/>
          </a:prstGeom>
        </p:spPr>
        <p:txBody>
          <a:bodyPr lIns="0" tIns="0" rIns="0" bIns="0" rtlCol="0" anchor="t">
            <a:spAutoFit/>
          </a:bodyPr>
          <a:lstStyle/>
          <a:p>
            <a:pPr marL="522421" lvl="1" indent="-261211" algn="l">
              <a:lnSpc>
                <a:spcPts val="3387"/>
              </a:lnSpc>
              <a:buFont typeface="Arial"/>
              <a:buChar char="•"/>
            </a:pPr>
            <a:r>
              <a:rPr lang="en-US" sz="2419" dirty="0">
                <a:solidFill>
                  <a:srgbClr val="000000"/>
                </a:solidFill>
                <a:latin typeface="Canva Sans"/>
                <a:ea typeface="Canva Sans"/>
                <a:cs typeface="Canva Sans"/>
                <a:sym typeface="Canva Sans"/>
              </a:rPr>
              <a:t>Lee, </a:t>
            </a:r>
            <a:r>
              <a:rPr lang="en-US" sz="2419" dirty="0" err="1">
                <a:solidFill>
                  <a:srgbClr val="000000"/>
                </a:solidFill>
                <a:latin typeface="Canva Sans"/>
                <a:ea typeface="Canva Sans"/>
                <a:cs typeface="Canva Sans"/>
                <a:sym typeface="Canva Sans"/>
              </a:rPr>
              <a:t>SeokJu</a:t>
            </a:r>
            <a:r>
              <a:rPr lang="en-US" sz="2419" dirty="0">
                <a:solidFill>
                  <a:srgbClr val="000000"/>
                </a:solidFill>
                <a:latin typeface="Canva Sans"/>
                <a:ea typeface="Canva Sans"/>
                <a:cs typeface="Canva Sans"/>
                <a:sym typeface="Canva Sans"/>
              </a:rPr>
              <a:t> &amp; </a:t>
            </a:r>
            <a:r>
              <a:rPr lang="en-US" sz="2419" dirty="0" err="1">
                <a:solidFill>
                  <a:srgbClr val="000000"/>
                </a:solidFill>
                <a:latin typeface="Canva Sans"/>
                <a:ea typeface="Canva Sans"/>
                <a:cs typeface="Canva Sans"/>
                <a:sym typeface="Canva Sans"/>
              </a:rPr>
              <a:t>Tewolde</a:t>
            </a:r>
            <a:r>
              <a:rPr lang="en-US" sz="2419" dirty="0">
                <a:solidFill>
                  <a:srgbClr val="000000"/>
                </a:solidFill>
                <a:latin typeface="Canva Sans"/>
                <a:ea typeface="Canva Sans"/>
                <a:cs typeface="Canva Sans"/>
                <a:sym typeface="Canva Sans"/>
              </a:rPr>
              <a:t>, </a:t>
            </a:r>
            <a:r>
              <a:rPr lang="en-US" sz="2419" dirty="0" err="1">
                <a:solidFill>
                  <a:srgbClr val="000000"/>
                </a:solidFill>
                <a:latin typeface="Canva Sans"/>
                <a:ea typeface="Canva Sans"/>
                <a:cs typeface="Canva Sans"/>
                <a:sym typeface="Canva Sans"/>
              </a:rPr>
              <a:t>Girma</a:t>
            </a:r>
            <a:r>
              <a:rPr lang="en-US" sz="2419" dirty="0">
                <a:solidFill>
                  <a:srgbClr val="000000"/>
                </a:solidFill>
                <a:latin typeface="Canva Sans"/>
                <a:ea typeface="Canva Sans"/>
                <a:cs typeface="Canva Sans"/>
                <a:sym typeface="Canva Sans"/>
              </a:rPr>
              <a:t> &amp; Kwon, </a:t>
            </a:r>
            <a:r>
              <a:rPr lang="en-US" sz="2419" dirty="0" err="1">
                <a:solidFill>
                  <a:srgbClr val="000000"/>
                </a:solidFill>
                <a:latin typeface="Canva Sans"/>
                <a:ea typeface="Canva Sans"/>
                <a:cs typeface="Canva Sans"/>
                <a:sym typeface="Canva Sans"/>
              </a:rPr>
              <a:t>Jaerock</a:t>
            </a:r>
            <a:r>
              <a:rPr lang="en-US" sz="2419" dirty="0">
                <a:solidFill>
                  <a:srgbClr val="000000"/>
                </a:solidFill>
                <a:latin typeface="Canva Sans"/>
                <a:ea typeface="Canva Sans"/>
                <a:cs typeface="Canva Sans"/>
                <a:sym typeface="Canva Sans"/>
              </a:rPr>
              <a:t>. (2014). Design and implementation of vehicle tracking system using GPS/GSM/GPRS technology and smartphone application. 353-358. 10.1109/WF-IoT.2014.6803187. </a:t>
            </a:r>
          </a:p>
          <a:p>
            <a:pPr marL="522421" lvl="1" indent="-261211" algn="l">
              <a:lnSpc>
                <a:spcPts val="3387"/>
              </a:lnSpc>
              <a:buFont typeface="Arial"/>
              <a:buChar char="•"/>
            </a:pPr>
            <a:r>
              <a:rPr lang="en-US" sz="2419" dirty="0" err="1">
                <a:solidFill>
                  <a:srgbClr val="000000"/>
                </a:solidFill>
                <a:latin typeface="Canva Sans"/>
                <a:ea typeface="Canva Sans"/>
                <a:cs typeface="Canva Sans"/>
                <a:sym typeface="Canva Sans"/>
              </a:rPr>
              <a:t>Samonte</a:t>
            </a:r>
            <a:r>
              <a:rPr lang="en-US" sz="2419" dirty="0">
                <a:solidFill>
                  <a:srgbClr val="000000"/>
                </a:solidFill>
                <a:latin typeface="Canva Sans"/>
                <a:ea typeface="Canva Sans"/>
                <a:cs typeface="Canva Sans"/>
                <a:sym typeface="Canva Sans"/>
              </a:rPr>
              <a:t>, Mary Jane &amp; Garcia, Andrea &amp; </a:t>
            </a:r>
            <a:r>
              <a:rPr lang="en-US" sz="2419" dirty="0" err="1">
                <a:solidFill>
                  <a:srgbClr val="000000"/>
                </a:solidFill>
                <a:latin typeface="Canva Sans"/>
                <a:ea typeface="Canva Sans"/>
                <a:cs typeface="Canva Sans"/>
                <a:sym typeface="Canva Sans"/>
              </a:rPr>
              <a:t>Gorre</a:t>
            </a:r>
            <a:r>
              <a:rPr lang="en-US" sz="2419" dirty="0">
                <a:solidFill>
                  <a:srgbClr val="000000"/>
                </a:solidFill>
                <a:latin typeface="Canva Sans"/>
                <a:ea typeface="Canva Sans"/>
                <a:cs typeface="Canva Sans"/>
                <a:sym typeface="Canva Sans"/>
              </a:rPr>
              <a:t>, </a:t>
            </a:r>
            <a:r>
              <a:rPr lang="en-US" sz="2419" dirty="0" err="1">
                <a:solidFill>
                  <a:srgbClr val="000000"/>
                </a:solidFill>
                <a:latin typeface="Canva Sans"/>
                <a:ea typeface="Canva Sans"/>
                <a:cs typeface="Canva Sans"/>
                <a:sym typeface="Canva Sans"/>
              </a:rPr>
              <a:t>Jealine</a:t>
            </a:r>
            <a:r>
              <a:rPr lang="en-US" sz="2419" dirty="0">
                <a:solidFill>
                  <a:srgbClr val="000000"/>
                </a:solidFill>
                <a:latin typeface="Canva Sans"/>
                <a:ea typeface="Canva Sans"/>
                <a:cs typeface="Canva Sans"/>
                <a:sym typeface="Canva Sans"/>
              </a:rPr>
              <a:t> &amp; Perez, Joshua. (2022). </a:t>
            </a:r>
            <a:r>
              <a:rPr lang="en-US" sz="2419" dirty="0" err="1">
                <a:solidFill>
                  <a:srgbClr val="000000"/>
                </a:solidFill>
                <a:latin typeface="Canva Sans"/>
                <a:ea typeface="Canva Sans"/>
                <a:cs typeface="Canva Sans"/>
                <a:sym typeface="Canva Sans"/>
              </a:rPr>
              <a:t>CrowdSurge</a:t>
            </a:r>
            <a:r>
              <a:rPr lang="en-US" sz="2419" dirty="0">
                <a:solidFill>
                  <a:srgbClr val="000000"/>
                </a:solidFill>
                <a:latin typeface="Canva Sans"/>
                <a:ea typeface="Canva Sans"/>
                <a:cs typeface="Canva Sans"/>
                <a:sym typeface="Canva Sans"/>
              </a:rPr>
              <a:t>: A Crowd Density Monitoring Solution Using Smart Video Surveillance with Security Vulnerability Assessment. Journal of Advances in Information Technology. 13. 10.12720/jait.13.2.173-180. </a:t>
            </a:r>
          </a:p>
          <a:p>
            <a:pPr marL="522421" lvl="1" indent="-261211">
              <a:lnSpc>
                <a:spcPts val="3387"/>
              </a:lnSpc>
              <a:buFont typeface="Arial"/>
              <a:buChar char="•"/>
            </a:pPr>
            <a:r>
              <a:rPr lang="en-US" sz="2800" dirty="0"/>
              <a:t>M. </a:t>
            </a:r>
            <a:r>
              <a:rPr lang="en-US" sz="2800" dirty="0" err="1"/>
              <a:t>Shafiulla</a:t>
            </a:r>
            <a:r>
              <a:rPr lang="en-US" sz="2800" dirty="0"/>
              <a:t>, A. L. H. P S, S. Mohammed </a:t>
            </a:r>
            <a:r>
              <a:rPr lang="en-US" sz="2800" dirty="0" err="1"/>
              <a:t>Naveed</a:t>
            </a:r>
            <a:r>
              <a:rPr lang="en-US" sz="2800" dirty="0"/>
              <a:t>, S. Ahmed, M. </a:t>
            </a:r>
            <a:r>
              <a:rPr lang="en-US" sz="2800" dirty="0" err="1"/>
              <a:t>Dhar</a:t>
            </a:r>
            <a:r>
              <a:rPr lang="en-US" sz="2800" dirty="0"/>
              <a:t> M and U. Kumar, "Revolutionizing Bus Tracking and Arrival Prediction in Real Time for Both Public and Private Sectors, Powered by Firebase," 2024 Third International Conference on Distributed Computing and Electrical Circuits and Electronics (ICDCECE), </a:t>
            </a:r>
            <a:r>
              <a:rPr lang="en-US" sz="2800" dirty="0" err="1"/>
              <a:t>Ballari</a:t>
            </a:r>
            <a:r>
              <a:rPr lang="en-US" sz="2800" dirty="0"/>
              <a:t>, India, 2024, pp. 1-8, </a:t>
            </a:r>
            <a:r>
              <a:rPr lang="en-US" sz="2800" dirty="0" err="1"/>
              <a:t>doi</a:t>
            </a:r>
            <a:r>
              <a:rPr lang="en-US" sz="2800" dirty="0"/>
              <a:t>: 10.1109/ICDCECE60827.2024.10549731.</a:t>
            </a:r>
          </a:p>
          <a:p>
            <a:pPr marL="522421" lvl="1" indent="-261211">
              <a:lnSpc>
                <a:spcPts val="3387"/>
              </a:lnSpc>
              <a:buFont typeface="Arial"/>
              <a:buChar char="•"/>
            </a:pPr>
            <a:r>
              <a:rPr lang="en-US" sz="2800" dirty="0" err="1"/>
              <a:t>Nagaraju</a:t>
            </a:r>
            <a:r>
              <a:rPr lang="en-US" sz="2800" dirty="0"/>
              <a:t>, </a:t>
            </a:r>
            <a:r>
              <a:rPr lang="en-US" sz="2800" dirty="0" err="1"/>
              <a:t>Bagam</a:t>
            </a:r>
            <a:r>
              <a:rPr lang="en-US" sz="2800" dirty="0"/>
              <a:t>. (2022). Bus Tracking System Using RF Communication for Passenger Information over Internet of Things. International Journal for Research in Applied Science and Engineering Technology. 10. 2264-2269. 10.22214/ijraset.2022.44285.</a:t>
            </a:r>
            <a:endParaRPr lang="en-IN" sz="2800" dirty="0"/>
          </a:p>
          <a:p>
            <a:pPr marL="522421" lvl="1" indent="-261211">
              <a:lnSpc>
                <a:spcPts val="3387"/>
              </a:lnSpc>
              <a:buFont typeface="Arial"/>
              <a:buChar char="•"/>
            </a:pPr>
            <a:endParaRPr lang="en-US" sz="2419" dirty="0">
              <a:solidFill>
                <a:srgbClr val="000000"/>
              </a:solidFill>
              <a:latin typeface="Canva Sans"/>
              <a:ea typeface="Canva Sans"/>
              <a:cs typeface="Canva Sans"/>
              <a:sym typeface="Canva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625936" y="4057650"/>
            <a:ext cx="9036129" cy="2000250"/>
          </a:xfrm>
          <a:prstGeom prst="rect">
            <a:avLst/>
          </a:prstGeom>
        </p:spPr>
        <p:txBody>
          <a:bodyPr lIns="0" tIns="0" rIns="0" bIns="0" rtlCol="0" anchor="t">
            <a:spAutoFit/>
          </a:bodyPr>
          <a:lstStyle/>
          <a:p>
            <a:pPr algn="ctr">
              <a:lnSpc>
                <a:spcPts val="16800"/>
              </a:lnSpc>
              <a:spcBef>
                <a:spcPct val="0"/>
              </a:spcBef>
            </a:pPr>
            <a:r>
              <a:rPr lang="en-US" sz="12000" b="1">
                <a:solidFill>
                  <a:srgbClr val="000000"/>
                </a:solidFill>
                <a:latin typeface="Canva Sans Bold"/>
                <a:ea typeface="Canva Sans Bold"/>
                <a:cs typeface="Canva Sans Bold"/>
                <a:sym typeface="Canva Sans Bol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534400" y="266700"/>
            <a:ext cx="9220200" cy="1256754"/>
          </a:xfrm>
          <a:prstGeom prst="rect">
            <a:avLst/>
          </a:prstGeom>
        </p:spPr>
        <p:txBody>
          <a:bodyPr wrap="square"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SYSTEM OVERVIEW</a:t>
            </a:r>
          </a:p>
        </p:txBody>
      </p:sp>
      <p:sp>
        <p:nvSpPr>
          <p:cNvPr id="4" name="TextBox 3"/>
          <p:cNvSpPr txBox="1"/>
          <p:nvPr/>
        </p:nvSpPr>
        <p:spPr>
          <a:xfrm>
            <a:off x="8589818" y="1883331"/>
            <a:ext cx="9393382" cy="7755969"/>
          </a:xfrm>
          <a:prstGeom prst="rect">
            <a:avLst/>
          </a:prstGeom>
        </p:spPr>
        <p:txBody>
          <a:bodyPr wrap="square" lIns="0" tIns="0" rIns="0" bIns="0" rtlCol="0" anchor="t">
            <a:spAutoFit/>
          </a:bodyPr>
          <a:lstStyle/>
          <a:p>
            <a:pPr marL="571500" indent="-571500">
              <a:buFont typeface="Arial" pitchFamily="34" charset="0"/>
              <a:buChar char="•"/>
            </a:pPr>
            <a:r>
              <a:rPr lang="en-IN" sz="3600" dirty="0">
                <a:latin typeface="Canva Sans Bold" charset="0"/>
              </a:rPr>
              <a:t>Includes microcontroller, RF modules, camera, ESP8266, and LCD display.</a:t>
            </a:r>
          </a:p>
          <a:p>
            <a:pPr marL="571500" indent="-571500">
              <a:buFont typeface="Arial" pitchFamily="34" charset="0"/>
              <a:buChar char="•"/>
            </a:pPr>
            <a:endParaRPr lang="en-IN" sz="3600" dirty="0">
              <a:latin typeface="Canva Sans Bold" charset="0"/>
            </a:endParaRPr>
          </a:p>
          <a:p>
            <a:pPr marL="571500" indent="-571500">
              <a:buFont typeface="Arial" pitchFamily="34" charset="0"/>
              <a:buChar char="•"/>
            </a:pPr>
            <a:r>
              <a:rPr lang="en-IN" sz="3600" dirty="0">
                <a:latin typeface="Canva Sans Bold" charset="0"/>
              </a:rPr>
              <a:t>Camera + MATLAB = Real-time </a:t>
            </a:r>
            <a:r>
              <a:rPr lang="en-IN" sz="3600" dirty="0">
                <a:solidFill>
                  <a:srgbClr val="C00000"/>
                </a:solidFill>
                <a:latin typeface="Canva Sans Bold" charset="0"/>
              </a:rPr>
              <a:t>passenger counting</a:t>
            </a:r>
            <a:r>
              <a:rPr lang="en-IN" sz="3600" dirty="0">
                <a:latin typeface="Canva Sans Bold" charset="0"/>
              </a:rPr>
              <a:t>.</a:t>
            </a:r>
          </a:p>
          <a:p>
            <a:pPr marL="571500" indent="-571500">
              <a:buFont typeface="Arial" pitchFamily="34" charset="0"/>
              <a:buChar char="•"/>
            </a:pPr>
            <a:endParaRPr lang="en-IN" sz="3600" dirty="0">
              <a:latin typeface="Canva Sans Bold" charset="0"/>
            </a:endParaRPr>
          </a:p>
          <a:p>
            <a:pPr marL="571500" indent="-571500">
              <a:buFont typeface="Arial" pitchFamily="34" charset="0"/>
              <a:buChar char="•"/>
            </a:pPr>
            <a:r>
              <a:rPr lang="en-IN" sz="3600" dirty="0">
                <a:latin typeface="Canva Sans Bold" charset="0"/>
              </a:rPr>
              <a:t>ESP8266 sends data to central server for </a:t>
            </a:r>
            <a:r>
              <a:rPr lang="en-IN" sz="3600" dirty="0">
                <a:solidFill>
                  <a:srgbClr val="C00000"/>
                </a:solidFill>
                <a:latin typeface="Canva Sans Bold" charset="0"/>
              </a:rPr>
              <a:t>remote monitoring</a:t>
            </a:r>
            <a:r>
              <a:rPr lang="en-IN" sz="3600" dirty="0">
                <a:latin typeface="Canva Sans Bold" charset="0"/>
              </a:rPr>
              <a:t>.</a:t>
            </a:r>
          </a:p>
          <a:p>
            <a:pPr marL="571500" indent="-571500">
              <a:buFont typeface="Arial" pitchFamily="34" charset="0"/>
              <a:buChar char="•"/>
            </a:pPr>
            <a:endParaRPr lang="en-IN" sz="3600" dirty="0">
              <a:latin typeface="Canva Sans Bold" charset="0"/>
            </a:endParaRPr>
          </a:p>
          <a:p>
            <a:pPr marL="571500" indent="-571500">
              <a:buFont typeface="Arial" pitchFamily="34" charset="0"/>
              <a:buChar char="•"/>
            </a:pPr>
            <a:r>
              <a:rPr lang="en-IN" sz="3600" dirty="0">
                <a:latin typeface="Canva Sans Bold" charset="0"/>
              </a:rPr>
              <a:t>RF module </a:t>
            </a:r>
            <a:r>
              <a:rPr lang="en-IN" sz="3600" dirty="0">
                <a:solidFill>
                  <a:srgbClr val="C00000"/>
                </a:solidFill>
                <a:latin typeface="Canva Sans Bold" charset="0"/>
              </a:rPr>
              <a:t>tracks bus </a:t>
            </a:r>
            <a:r>
              <a:rPr lang="en-IN" sz="3600" dirty="0">
                <a:latin typeface="Canva Sans Bold" charset="0"/>
              </a:rPr>
              <a:t>location accurately.</a:t>
            </a:r>
          </a:p>
          <a:p>
            <a:pPr marL="571500" indent="-571500">
              <a:buFont typeface="Arial" pitchFamily="34" charset="0"/>
              <a:buChar char="•"/>
            </a:pPr>
            <a:endParaRPr lang="en-IN" sz="3600" dirty="0">
              <a:latin typeface="Canva Sans Bold" charset="0"/>
            </a:endParaRPr>
          </a:p>
          <a:p>
            <a:pPr marL="571500" indent="-571500">
              <a:buFont typeface="Arial" pitchFamily="34" charset="0"/>
              <a:buChar char="•"/>
            </a:pPr>
            <a:r>
              <a:rPr lang="en-IN" sz="3600" dirty="0">
                <a:latin typeface="Canva Sans Bold" charset="0"/>
              </a:rPr>
              <a:t>Enables better scheduling, less congestion, and real-time updates.</a:t>
            </a:r>
          </a:p>
        </p:txBody>
      </p:sp>
      <p:pic>
        <p:nvPicPr>
          <p:cNvPr id="4098" name="Picture 2" descr="C:\Users\User\AppData\Local\Temp\{F9BE2227-AB05-408E-AE59-E1E452F6C3AB}.t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
            <a:ext cx="8305800" cy="10287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164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438399" y="297873"/>
            <a:ext cx="5221903" cy="1256754"/>
          </a:xfrm>
          <a:prstGeom prst="rect">
            <a:avLst/>
          </a:prstGeom>
        </p:spPr>
        <p:txBody>
          <a:bodyPr wrap="square"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OBJECTIVE</a:t>
            </a:r>
          </a:p>
        </p:txBody>
      </p:sp>
      <p:sp>
        <p:nvSpPr>
          <p:cNvPr id="3" name="TextBox 3"/>
          <p:cNvSpPr txBox="1"/>
          <p:nvPr/>
        </p:nvSpPr>
        <p:spPr>
          <a:xfrm>
            <a:off x="144525" y="1943100"/>
            <a:ext cx="9809649" cy="7273914"/>
          </a:xfrm>
          <a:prstGeom prst="rect">
            <a:avLst/>
          </a:prstGeom>
        </p:spPr>
        <p:txBody>
          <a:bodyPr wrap="square" lIns="0" tIns="0" rIns="0" bIns="0" rtlCol="0" anchor="t">
            <a:spAutoFit/>
          </a:bodyPr>
          <a:lstStyle/>
          <a:p>
            <a:pPr marL="582924" lvl="1" indent="-291462" algn="just">
              <a:lnSpc>
                <a:spcPts val="3779"/>
              </a:lnSpc>
              <a:buFont typeface="Arial"/>
              <a:buChar char="•"/>
            </a:pPr>
            <a:r>
              <a:rPr lang="en-US" sz="2600" b="1" dirty="0">
                <a:solidFill>
                  <a:srgbClr val="000000"/>
                </a:solidFill>
                <a:latin typeface="Canva Sans Bold"/>
                <a:ea typeface="Canva Sans Bold"/>
                <a:cs typeface="Canva Sans Bold"/>
                <a:sym typeface="Canva Sans Bold"/>
              </a:rPr>
              <a:t>To implement an </a:t>
            </a:r>
            <a:r>
              <a:rPr lang="en-US" sz="2600" b="1" dirty="0">
                <a:solidFill>
                  <a:srgbClr val="B33C3C"/>
                </a:solidFill>
                <a:latin typeface="Canva Sans Bold"/>
                <a:ea typeface="Canva Sans Bold"/>
                <a:cs typeface="Canva Sans Bold"/>
                <a:sym typeface="Canva Sans Bold"/>
              </a:rPr>
              <a:t>RF-based system</a:t>
            </a:r>
            <a:r>
              <a:rPr lang="en-US" sz="2600" b="1" dirty="0">
                <a:solidFill>
                  <a:srgbClr val="000000"/>
                </a:solidFill>
                <a:latin typeface="Canva Sans Bold"/>
                <a:ea typeface="Canva Sans Bold"/>
                <a:cs typeface="Canva Sans Bold"/>
                <a:sym typeface="Canva Sans Bold"/>
              </a:rPr>
              <a:t> for real-time bus location tracking updates for passengers.</a:t>
            </a:r>
          </a:p>
          <a:p>
            <a:pPr algn="just">
              <a:lnSpc>
                <a:spcPts val="3779"/>
              </a:lnSpc>
            </a:pPr>
            <a:endParaRPr lang="en-US" sz="2600" b="1" dirty="0">
              <a:solidFill>
                <a:srgbClr val="000000"/>
              </a:solidFill>
              <a:latin typeface="Canva Sans Bold"/>
              <a:ea typeface="Canva Sans Bold"/>
              <a:cs typeface="Canva Sans Bold"/>
              <a:sym typeface="Canva Sans Bold"/>
            </a:endParaRPr>
          </a:p>
          <a:p>
            <a:pPr marL="582924" lvl="1" indent="-291462" algn="just">
              <a:lnSpc>
                <a:spcPts val="3779"/>
              </a:lnSpc>
              <a:buFont typeface="Arial"/>
              <a:buChar char="•"/>
            </a:pPr>
            <a:r>
              <a:rPr lang="en-US" sz="2600" b="1" dirty="0">
                <a:solidFill>
                  <a:srgbClr val="000000"/>
                </a:solidFill>
                <a:latin typeface="Canva Sans Bold"/>
                <a:ea typeface="Canva Sans Bold"/>
                <a:cs typeface="Canva Sans Bold"/>
                <a:sym typeface="Canva Sans Bold"/>
              </a:rPr>
              <a:t>To utilize camera modules and </a:t>
            </a:r>
            <a:r>
              <a:rPr lang="en-US" sz="2600" b="1" dirty="0">
                <a:solidFill>
                  <a:srgbClr val="B33C3C"/>
                </a:solidFill>
                <a:latin typeface="Canva Sans Bold"/>
                <a:sym typeface="Canva Sans Bold"/>
              </a:rPr>
              <a:t>image processing </a:t>
            </a:r>
            <a:r>
              <a:rPr lang="en-US" sz="2600" b="1" dirty="0">
                <a:solidFill>
                  <a:srgbClr val="000000"/>
                </a:solidFill>
                <a:latin typeface="Canva Sans Bold"/>
                <a:ea typeface="Canva Sans Bold"/>
                <a:cs typeface="Canva Sans Bold"/>
                <a:sym typeface="Canva Sans Bold"/>
              </a:rPr>
              <a:t>techniques to analyze and display crowd levels inside the bus.</a:t>
            </a:r>
          </a:p>
          <a:p>
            <a:pPr algn="just">
              <a:lnSpc>
                <a:spcPts val="3779"/>
              </a:lnSpc>
            </a:pPr>
            <a:endParaRPr lang="en-US" sz="2600" b="1" dirty="0">
              <a:solidFill>
                <a:srgbClr val="000000"/>
              </a:solidFill>
              <a:latin typeface="Canva Sans Bold"/>
              <a:ea typeface="Canva Sans Bold"/>
              <a:cs typeface="Canva Sans Bold"/>
              <a:sym typeface="Canva Sans Bold"/>
            </a:endParaRPr>
          </a:p>
          <a:p>
            <a:pPr marL="582924" lvl="1" indent="-291462" algn="just">
              <a:lnSpc>
                <a:spcPts val="3779"/>
              </a:lnSpc>
              <a:buFont typeface="Arial"/>
              <a:buChar char="•"/>
            </a:pPr>
            <a:r>
              <a:rPr lang="en-US" sz="2600" b="1" dirty="0">
                <a:solidFill>
                  <a:srgbClr val="000000"/>
                </a:solidFill>
                <a:latin typeface="Canva Sans Bold"/>
                <a:ea typeface="Canva Sans Bold"/>
                <a:cs typeface="Canva Sans Bold"/>
                <a:sym typeface="Canva Sans Bold"/>
              </a:rPr>
              <a:t>To display </a:t>
            </a:r>
            <a:r>
              <a:rPr lang="en-US" sz="2600" b="1" dirty="0">
                <a:solidFill>
                  <a:srgbClr val="B33C3C"/>
                </a:solidFill>
                <a:latin typeface="Canva Sans Bold"/>
                <a:ea typeface="Canva Sans Bold"/>
                <a:cs typeface="Canva Sans Bold"/>
                <a:sym typeface="Canva Sans Bold"/>
              </a:rPr>
              <a:t>bus number, ETA(estimated time arrival), and crowd density</a:t>
            </a:r>
            <a:r>
              <a:rPr lang="en-US" sz="2600" b="1" dirty="0">
                <a:solidFill>
                  <a:srgbClr val="000000"/>
                </a:solidFill>
                <a:latin typeface="Canva Sans Bold"/>
                <a:ea typeface="Canva Sans Bold"/>
                <a:cs typeface="Canva Sans Bold"/>
                <a:sym typeface="Canva Sans Bold"/>
              </a:rPr>
              <a:t> at bus stops.</a:t>
            </a:r>
          </a:p>
          <a:p>
            <a:pPr algn="just">
              <a:lnSpc>
                <a:spcPts val="3779"/>
              </a:lnSpc>
            </a:pPr>
            <a:endParaRPr lang="en-US" sz="2600" b="1" dirty="0">
              <a:solidFill>
                <a:srgbClr val="000000"/>
              </a:solidFill>
              <a:latin typeface="Canva Sans Bold"/>
              <a:ea typeface="Canva Sans Bold"/>
              <a:cs typeface="Canva Sans Bold"/>
              <a:sym typeface="Canva Sans Bold"/>
            </a:endParaRPr>
          </a:p>
          <a:p>
            <a:pPr marL="582924" lvl="1" indent="-291462" algn="just">
              <a:lnSpc>
                <a:spcPts val="3779"/>
              </a:lnSpc>
              <a:buFont typeface="Arial"/>
              <a:buChar char="•"/>
            </a:pPr>
            <a:r>
              <a:rPr lang="en-US" sz="2600" b="1" dirty="0">
                <a:solidFill>
                  <a:srgbClr val="000000"/>
                </a:solidFill>
                <a:latin typeface="Canva Sans Bold"/>
                <a:ea typeface="Canva Sans Bold"/>
                <a:cs typeface="Canva Sans Bold"/>
                <a:sym typeface="Canva Sans Bold"/>
              </a:rPr>
              <a:t>To empower passengers with timely information to avoid overcrowded buses and plan their journeys efficiently.</a:t>
            </a:r>
          </a:p>
          <a:p>
            <a:pPr algn="just">
              <a:lnSpc>
                <a:spcPts val="3779"/>
              </a:lnSpc>
            </a:pPr>
            <a:endParaRPr lang="en-US" sz="2600" b="1" dirty="0">
              <a:solidFill>
                <a:srgbClr val="000000"/>
              </a:solidFill>
              <a:latin typeface="Canva Sans Bold"/>
              <a:ea typeface="Canva Sans Bold"/>
              <a:cs typeface="Canva Sans Bold"/>
              <a:sym typeface="Canva Sans Bold"/>
            </a:endParaRPr>
          </a:p>
          <a:p>
            <a:pPr marL="582924" lvl="1" indent="-291462" algn="just">
              <a:lnSpc>
                <a:spcPts val="3779"/>
              </a:lnSpc>
              <a:buFont typeface="Arial"/>
              <a:buChar char="•"/>
            </a:pPr>
            <a:r>
              <a:rPr lang="en-US" sz="2600" b="1" dirty="0">
                <a:solidFill>
                  <a:srgbClr val="000000"/>
                </a:solidFill>
                <a:latin typeface="Canva Sans Bold"/>
                <a:ea typeface="Canva Sans Bold"/>
                <a:cs typeface="Canva Sans Bold"/>
                <a:sym typeface="Canva Sans Bold"/>
              </a:rPr>
              <a:t>To make informed decisions, </a:t>
            </a:r>
            <a:r>
              <a:rPr lang="en-US" sz="2600" b="1" dirty="0">
                <a:solidFill>
                  <a:srgbClr val="B33C3C"/>
                </a:solidFill>
                <a:latin typeface="Canva Sans Bold"/>
                <a:ea typeface="Canva Sans Bold"/>
                <a:cs typeface="Canva Sans Bold"/>
                <a:sym typeface="Canva Sans Bold"/>
              </a:rPr>
              <a:t>efficient route planning</a:t>
            </a:r>
            <a:r>
              <a:rPr lang="en-US" sz="2600" b="1" dirty="0">
                <a:solidFill>
                  <a:srgbClr val="000000"/>
                </a:solidFill>
                <a:latin typeface="Canva Sans Bold"/>
                <a:ea typeface="Canva Sans Bold"/>
                <a:cs typeface="Canva Sans Bold"/>
                <a:sym typeface="Canva Sans Bold"/>
              </a:rPr>
              <a:t> and promoting a smoother, safer travel experience.</a:t>
            </a:r>
          </a:p>
        </p:txBody>
      </p:sp>
      <p:pic>
        <p:nvPicPr>
          <p:cNvPr id="6146" name="Picture 2" descr="C:\Users\User\AppData\Local\Temp\{7FE765F3-B7C4-4D40-8B14-CFDDF2F8A03C}.t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34600" y="0"/>
            <a:ext cx="8153400" cy="10287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443281" y="1372275"/>
          <a:ext cx="17401439" cy="8349933"/>
        </p:xfrm>
        <a:graphic>
          <a:graphicData uri="http://schemas.openxmlformats.org/drawingml/2006/table">
            <a:tbl>
              <a:tblPr/>
              <a:tblGrid>
                <a:gridCol w="956024">
                  <a:extLst>
                    <a:ext uri="{9D8B030D-6E8A-4147-A177-3AD203B41FA5}">
                      <a16:colId xmlns:a16="http://schemas.microsoft.com/office/drawing/2014/main" val="20000"/>
                    </a:ext>
                  </a:extLst>
                </a:gridCol>
                <a:gridCol w="1744175">
                  <a:extLst>
                    <a:ext uri="{9D8B030D-6E8A-4147-A177-3AD203B41FA5}">
                      <a16:colId xmlns:a16="http://schemas.microsoft.com/office/drawing/2014/main" val="20001"/>
                    </a:ext>
                  </a:extLst>
                </a:gridCol>
                <a:gridCol w="1960840">
                  <a:extLst>
                    <a:ext uri="{9D8B030D-6E8A-4147-A177-3AD203B41FA5}">
                      <a16:colId xmlns:a16="http://schemas.microsoft.com/office/drawing/2014/main" val="20002"/>
                    </a:ext>
                  </a:extLst>
                </a:gridCol>
                <a:gridCol w="3346407">
                  <a:extLst>
                    <a:ext uri="{9D8B030D-6E8A-4147-A177-3AD203B41FA5}">
                      <a16:colId xmlns:a16="http://schemas.microsoft.com/office/drawing/2014/main" val="20003"/>
                    </a:ext>
                  </a:extLst>
                </a:gridCol>
                <a:gridCol w="3398181">
                  <a:extLst>
                    <a:ext uri="{9D8B030D-6E8A-4147-A177-3AD203B41FA5}">
                      <a16:colId xmlns:a16="http://schemas.microsoft.com/office/drawing/2014/main" val="20004"/>
                    </a:ext>
                  </a:extLst>
                </a:gridCol>
                <a:gridCol w="3036282">
                  <a:extLst>
                    <a:ext uri="{9D8B030D-6E8A-4147-A177-3AD203B41FA5}">
                      <a16:colId xmlns:a16="http://schemas.microsoft.com/office/drawing/2014/main" val="20005"/>
                    </a:ext>
                  </a:extLst>
                </a:gridCol>
                <a:gridCol w="2959530">
                  <a:extLst>
                    <a:ext uri="{9D8B030D-6E8A-4147-A177-3AD203B41FA5}">
                      <a16:colId xmlns:a16="http://schemas.microsoft.com/office/drawing/2014/main" val="20006"/>
                    </a:ext>
                  </a:extLst>
                </a:gridCol>
              </a:tblGrid>
              <a:tr h="1090827">
                <a:tc>
                  <a:txBody>
                    <a:bodyPr/>
                    <a:lstStyle/>
                    <a:p>
                      <a:pPr algn="ctr">
                        <a:lnSpc>
                          <a:spcPts val="2520"/>
                        </a:lnSpc>
                        <a:defRPr/>
                      </a:pPr>
                      <a:r>
                        <a:rPr lang="en-US" sz="1800" b="1" dirty="0">
                          <a:solidFill>
                            <a:srgbClr val="FFFFFF"/>
                          </a:solidFill>
                          <a:latin typeface="Canva Sans Bold"/>
                          <a:ea typeface="Canva Sans Bold"/>
                          <a:cs typeface="Canva Sans Bold"/>
                          <a:sym typeface="Canva Sans Bold"/>
                        </a:rPr>
                        <a:t>SNO</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TITLE / AUTHOR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JOURNAL NAME / YEAR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METHODS / PROCESS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RESULT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ADVANTAGES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LIMITATIONS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extLst>
                  <a:ext uri="{0D108BD9-81ED-4DB2-BD59-A6C34878D82A}">
                    <a16:rowId xmlns:a16="http://schemas.microsoft.com/office/drawing/2014/main" val="10000"/>
                  </a:ext>
                </a:extLst>
              </a:tr>
              <a:tr h="7259106">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80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388620" lvl="1" indent="-194310" algn="ctr">
                        <a:lnSpc>
                          <a:spcPts val="2520"/>
                        </a:lnSpc>
                        <a:buFont typeface="Arial"/>
                        <a:buChar char="•"/>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3"/>
          <p:cNvSpPr txBox="1"/>
          <p:nvPr/>
        </p:nvSpPr>
        <p:spPr>
          <a:xfrm>
            <a:off x="3505201" y="66902"/>
            <a:ext cx="10355732" cy="1256754"/>
          </a:xfrm>
          <a:prstGeom prst="rect">
            <a:avLst/>
          </a:prstGeom>
        </p:spPr>
        <p:txBody>
          <a:bodyPr wrap="square"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LITERATURE SURVEY </a:t>
            </a:r>
          </a:p>
        </p:txBody>
      </p:sp>
      <p:sp>
        <p:nvSpPr>
          <p:cNvPr id="4" name="TextBox 4"/>
          <p:cNvSpPr txBox="1"/>
          <p:nvPr/>
        </p:nvSpPr>
        <p:spPr>
          <a:xfrm>
            <a:off x="736600" y="2725286"/>
            <a:ext cx="419100" cy="359073"/>
          </a:xfrm>
          <a:prstGeom prst="rect">
            <a:avLst/>
          </a:prstGeom>
        </p:spPr>
        <p:txBody>
          <a:bodyPr wrap="square" lIns="0" tIns="0" rIns="0" bIns="0" rtlCol="0" anchor="t">
            <a:spAutoFit/>
          </a:bodyPr>
          <a:lstStyle/>
          <a:p>
            <a:pPr algn="ctr">
              <a:lnSpc>
                <a:spcPts val="2799"/>
              </a:lnSpc>
              <a:spcBef>
                <a:spcPct val="0"/>
              </a:spcBef>
            </a:pPr>
            <a:r>
              <a:rPr lang="en-US" sz="1999" b="1" dirty="0">
                <a:solidFill>
                  <a:srgbClr val="000000"/>
                </a:solidFill>
                <a:latin typeface="Canva Sans Bold"/>
                <a:ea typeface="Canva Sans Bold"/>
                <a:cs typeface="Canva Sans Bold"/>
                <a:sym typeface="Canva Sans Bold"/>
              </a:rPr>
              <a:t>01</a:t>
            </a:r>
          </a:p>
        </p:txBody>
      </p:sp>
      <p:sp>
        <p:nvSpPr>
          <p:cNvPr id="5" name="TextBox 5"/>
          <p:cNvSpPr txBox="1"/>
          <p:nvPr/>
        </p:nvSpPr>
        <p:spPr>
          <a:xfrm>
            <a:off x="1469981" y="2715761"/>
            <a:ext cx="1629487" cy="4578350"/>
          </a:xfrm>
          <a:prstGeom prst="rect">
            <a:avLst/>
          </a:prstGeom>
        </p:spPr>
        <p:txBody>
          <a:bodyPr lIns="0" tIns="0" rIns="0" bIns="0" rtlCol="0" anchor="t">
            <a:spAutoFit/>
          </a:bodyPr>
          <a:lstStyle/>
          <a:p>
            <a:pPr algn="l">
              <a:lnSpc>
                <a:spcPts val="2800"/>
              </a:lnSpc>
            </a:pPr>
            <a:r>
              <a:rPr lang="en-US" sz="2000" b="1" dirty="0">
                <a:solidFill>
                  <a:srgbClr val="000000"/>
                </a:solidFill>
                <a:latin typeface="Canva Sans Bold"/>
                <a:ea typeface="Canva Sans Bold"/>
                <a:cs typeface="Canva Sans Bold"/>
                <a:sym typeface="Canva Sans Bold"/>
              </a:rPr>
              <a:t>Revolutionizing </a:t>
            </a:r>
          </a:p>
          <a:p>
            <a:pPr algn="l">
              <a:lnSpc>
                <a:spcPts val="2800"/>
              </a:lnSpc>
            </a:pPr>
            <a:r>
              <a:rPr lang="en-US" sz="2000" b="1" dirty="0">
                <a:solidFill>
                  <a:srgbClr val="000000"/>
                </a:solidFill>
                <a:latin typeface="Canva Sans Bold"/>
                <a:ea typeface="Canva Sans Bold"/>
                <a:cs typeface="Canva Sans Bold"/>
                <a:sym typeface="Canva Sans Bold"/>
              </a:rPr>
              <a:t>Bus Tracking and Arrival Prediction in Real Time for Both Public and Private Sectors, Powered by Firebase</a:t>
            </a:r>
          </a:p>
          <a:p>
            <a:pPr algn="l">
              <a:lnSpc>
                <a:spcPts val="2800"/>
              </a:lnSpc>
              <a:spcBef>
                <a:spcPct val="0"/>
              </a:spcBef>
            </a:pPr>
            <a:endParaRPr lang="en-US" sz="2000" b="1" dirty="0">
              <a:solidFill>
                <a:srgbClr val="000000"/>
              </a:solidFill>
              <a:latin typeface="Canva Sans Bold"/>
              <a:ea typeface="Canva Sans Bold"/>
              <a:cs typeface="Canva Sans Bold"/>
              <a:sym typeface="Canva Sans Bold"/>
            </a:endParaRPr>
          </a:p>
        </p:txBody>
      </p:sp>
      <p:sp>
        <p:nvSpPr>
          <p:cNvPr id="6" name="TextBox 6"/>
          <p:cNvSpPr txBox="1"/>
          <p:nvPr/>
        </p:nvSpPr>
        <p:spPr>
          <a:xfrm>
            <a:off x="3376705" y="2715761"/>
            <a:ext cx="1626870" cy="701675"/>
          </a:xfrm>
          <a:prstGeom prst="rect">
            <a:avLst/>
          </a:prstGeom>
        </p:spPr>
        <p:txBody>
          <a:bodyPr lIns="0" tIns="0" rIns="0" bIns="0" rtlCol="0" anchor="t">
            <a:spAutoFit/>
          </a:bodyPr>
          <a:lstStyle/>
          <a:p>
            <a:pPr algn="ctr">
              <a:lnSpc>
                <a:spcPts val="2800"/>
              </a:lnSpc>
            </a:pPr>
            <a:r>
              <a:rPr lang="en-US" sz="2000" b="1">
                <a:solidFill>
                  <a:srgbClr val="000000"/>
                </a:solidFill>
                <a:latin typeface="Canva Sans Bold"/>
                <a:ea typeface="Canva Sans Bold"/>
                <a:cs typeface="Canva Sans Bold"/>
                <a:sym typeface="Canva Sans Bold"/>
              </a:rPr>
              <a:t>12 June 2024</a:t>
            </a:r>
          </a:p>
          <a:p>
            <a:pPr algn="ctr">
              <a:lnSpc>
                <a:spcPts val="2800"/>
              </a:lnSpc>
              <a:spcBef>
                <a:spcPct val="0"/>
              </a:spcBef>
            </a:pPr>
            <a:r>
              <a:rPr lang="en-US" sz="2000" b="1">
                <a:solidFill>
                  <a:srgbClr val="000000"/>
                </a:solidFill>
                <a:latin typeface="Canva Sans Bold"/>
                <a:ea typeface="Canva Sans Bold"/>
                <a:cs typeface="Canva Sans Bold"/>
                <a:sym typeface="Canva Sans Bold"/>
              </a:rPr>
              <a:t>IEEE</a:t>
            </a:r>
          </a:p>
        </p:txBody>
      </p:sp>
      <p:sp>
        <p:nvSpPr>
          <p:cNvPr id="7" name="TextBox 7"/>
          <p:cNvSpPr txBox="1"/>
          <p:nvPr/>
        </p:nvSpPr>
        <p:spPr>
          <a:xfrm>
            <a:off x="5223662" y="2671628"/>
            <a:ext cx="3027751" cy="6155531"/>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GPS-Based Real-Time Bus Tracking</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Historical Data and Route Analysis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Real-Time Traffic and Environmental Data Integration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Machine Learning for Dynamic ETA Prediction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User Feedback and Crowd-sourced Data</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Cloud-Based Database Management</a:t>
            </a:r>
          </a:p>
        </p:txBody>
      </p:sp>
      <p:sp>
        <p:nvSpPr>
          <p:cNvPr id="8" name="TextBox 8"/>
          <p:cNvSpPr txBox="1"/>
          <p:nvPr/>
        </p:nvSpPr>
        <p:spPr>
          <a:xfrm>
            <a:off x="8570904" y="2715761"/>
            <a:ext cx="3136158" cy="6155531"/>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Accurate Real-Time ETA Predictions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Dynamic Adjustments Based on Traffic Conditions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High Passenger Satisfaction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Optimized Bus Operations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 Scalable System</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 Predictive Insights for Future Operations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Real-Time Notifications</a:t>
            </a:r>
          </a:p>
        </p:txBody>
      </p:sp>
      <p:sp>
        <p:nvSpPr>
          <p:cNvPr id="9" name="TextBox 9"/>
          <p:cNvSpPr txBox="1"/>
          <p:nvPr/>
        </p:nvSpPr>
        <p:spPr>
          <a:xfrm>
            <a:off x="12026552" y="2671628"/>
            <a:ext cx="2645235" cy="5232202"/>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Accurate real-time ETAs </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Improved passenger satisfaction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Optimized bus operations </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Scalability and flexibility </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Enhanced safety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Predictive insights</a:t>
            </a:r>
          </a:p>
        </p:txBody>
      </p:sp>
      <p:sp>
        <p:nvSpPr>
          <p:cNvPr id="10" name="TextBox 10"/>
          <p:cNvSpPr txBox="1"/>
          <p:nvPr/>
        </p:nvSpPr>
        <p:spPr>
          <a:xfrm>
            <a:off x="15109937" y="2715761"/>
            <a:ext cx="2533661" cy="6155531"/>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Dependency on GPS Accuracy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Traffic Data Integration Challenges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Scalability Challenges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Data Processing Latency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Limited Crowd Monitoring Scope</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Machine Learning Model Limitations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443281" y="1372275"/>
          <a:ext cx="17401439" cy="8372248"/>
        </p:xfrm>
        <a:graphic>
          <a:graphicData uri="http://schemas.openxmlformats.org/drawingml/2006/table">
            <a:tbl>
              <a:tblPr/>
              <a:tblGrid>
                <a:gridCol w="956024">
                  <a:extLst>
                    <a:ext uri="{9D8B030D-6E8A-4147-A177-3AD203B41FA5}">
                      <a16:colId xmlns:a16="http://schemas.microsoft.com/office/drawing/2014/main" val="20000"/>
                    </a:ext>
                  </a:extLst>
                </a:gridCol>
                <a:gridCol w="1779355">
                  <a:extLst>
                    <a:ext uri="{9D8B030D-6E8A-4147-A177-3AD203B41FA5}">
                      <a16:colId xmlns:a16="http://schemas.microsoft.com/office/drawing/2014/main" val="20001"/>
                    </a:ext>
                  </a:extLst>
                </a:gridCol>
                <a:gridCol w="1925660">
                  <a:extLst>
                    <a:ext uri="{9D8B030D-6E8A-4147-A177-3AD203B41FA5}">
                      <a16:colId xmlns:a16="http://schemas.microsoft.com/office/drawing/2014/main" val="20002"/>
                    </a:ext>
                  </a:extLst>
                </a:gridCol>
                <a:gridCol w="3346407">
                  <a:extLst>
                    <a:ext uri="{9D8B030D-6E8A-4147-A177-3AD203B41FA5}">
                      <a16:colId xmlns:a16="http://schemas.microsoft.com/office/drawing/2014/main" val="20003"/>
                    </a:ext>
                  </a:extLst>
                </a:gridCol>
                <a:gridCol w="3398181">
                  <a:extLst>
                    <a:ext uri="{9D8B030D-6E8A-4147-A177-3AD203B41FA5}">
                      <a16:colId xmlns:a16="http://schemas.microsoft.com/office/drawing/2014/main" val="20004"/>
                    </a:ext>
                  </a:extLst>
                </a:gridCol>
                <a:gridCol w="3036282">
                  <a:extLst>
                    <a:ext uri="{9D8B030D-6E8A-4147-A177-3AD203B41FA5}">
                      <a16:colId xmlns:a16="http://schemas.microsoft.com/office/drawing/2014/main" val="20005"/>
                    </a:ext>
                  </a:extLst>
                </a:gridCol>
                <a:gridCol w="2959530">
                  <a:extLst>
                    <a:ext uri="{9D8B030D-6E8A-4147-A177-3AD203B41FA5}">
                      <a16:colId xmlns:a16="http://schemas.microsoft.com/office/drawing/2014/main" val="20006"/>
                    </a:ext>
                  </a:extLst>
                </a:gridCol>
              </a:tblGrid>
              <a:tr h="1090814">
                <a:tc>
                  <a:txBody>
                    <a:bodyPr/>
                    <a:lstStyle/>
                    <a:p>
                      <a:pPr algn="ctr">
                        <a:lnSpc>
                          <a:spcPts val="2520"/>
                        </a:lnSpc>
                        <a:defRPr/>
                      </a:pPr>
                      <a:r>
                        <a:rPr lang="en-US" sz="1800" b="1" dirty="0">
                          <a:solidFill>
                            <a:srgbClr val="FFFFFF"/>
                          </a:solidFill>
                          <a:latin typeface="Canva Sans Bold"/>
                          <a:ea typeface="Canva Sans Bold"/>
                          <a:cs typeface="Canva Sans Bold"/>
                          <a:sym typeface="Canva Sans Bold"/>
                        </a:rPr>
                        <a:t>SNO</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TITLE / AUTHOR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JOURNAL NAME / YEAR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METHODS / PROCESS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RESULT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ADVANTAGES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LIMITATIONS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extLst>
                  <a:ext uri="{0D108BD9-81ED-4DB2-BD59-A6C34878D82A}">
                    <a16:rowId xmlns:a16="http://schemas.microsoft.com/office/drawing/2014/main" val="10000"/>
                  </a:ext>
                </a:extLst>
              </a:tr>
              <a:tr h="7281434">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80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388620" lvl="1" indent="-194310" algn="ctr">
                        <a:lnSpc>
                          <a:spcPts val="2520"/>
                        </a:lnSpc>
                        <a:buFont typeface="Arial"/>
                        <a:buChar char="•"/>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3"/>
          <p:cNvSpPr txBox="1"/>
          <p:nvPr/>
        </p:nvSpPr>
        <p:spPr>
          <a:xfrm>
            <a:off x="3606800" y="66902"/>
            <a:ext cx="10267587" cy="1256754"/>
          </a:xfrm>
          <a:prstGeom prst="rect">
            <a:avLst/>
          </a:prstGeom>
        </p:spPr>
        <p:txBody>
          <a:bodyPr wrap="square"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LITERATURE SURVEY </a:t>
            </a:r>
          </a:p>
        </p:txBody>
      </p:sp>
      <p:sp>
        <p:nvSpPr>
          <p:cNvPr id="4" name="TextBox 4"/>
          <p:cNvSpPr txBox="1"/>
          <p:nvPr/>
        </p:nvSpPr>
        <p:spPr>
          <a:xfrm>
            <a:off x="571500" y="2725286"/>
            <a:ext cx="651510" cy="359073"/>
          </a:xfrm>
          <a:prstGeom prst="rect">
            <a:avLst/>
          </a:prstGeom>
        </p:spPr>
        <p:txBody>
          <a:bodyPr wrap="square" lIns="0" tIns="0" rIns="0" bIns="0" rtlCol="0" anchor="t">
            <a:spAutoFit/>
          </a:bodyPr>
          <a:lstStyle/>
          <a:p>
            <a:pPr algn="ctr">
              <a:lnSpc>
                <a:spcPts val="2799"/>
              </a:lnSpc>
              <a:spcBef>
                <a:spcPct val="0"/>
              </a:spcBef>
            </a:pPr>
            <a:r>
              <a:rPr lang="en-US" sz="1999" b="1" dirty="0">
                <a:solidFill>
                  <a:srgbClr val="000000"/>
                </a:solidFill>
                <a:latin typeface="Canva Sans Bold"/>
                <a:ea typeface="Canva Sans Bold"/>
                <a:cs typeface="Canva Sans Bold"/>
                <a:sym typeface="Canva Sans Bold"/>
              </a:rPr>
              <a:t>02</a:t>
            </a:r>
          </a:p>
        </p:txBody>
      </p:sp>
      <p:sp>
        <p:nvSpPr>
          <p:cNvPr id="5" name="TextBox 5"/>
          <p:cNvSpPr txBox="1"/>
          <p:nvPr/>
        </p:nvSpPr>
        <p:spPr>
          <a:xfrm>
            <a:off x="1469981" y="2715761"/>
            <a:ext cx="1686637" cy="4225925"/>
          </a:xfrm>
          <a:prstGeom prst="rect">
            <a:avLst/>
          </a:prstGeom>
        </p:spPr>
        <p:txBody>
          <a:bodyPr lIns="0" tIns="0" rIns="0" bIns="0" rtlCol="0" anchor="t">
            <a:spAutoFit/>
          </a:bodyPr>
          <a:lstStyle/>
          <a:p>
            <a:pPr algn="l">
              <a:lnSpc>
                <a:spcPts val="2800"/>
              </a:lnSpc>
            </a:pPr>
            <a:r>
              <a:rPr lang="en-US" sz="2000" b="1" dirty="0" err="1">
                <a:solidFill>
                  <a:srgbClr val="000000"/>
                </a:solidFill>
                <a:latin typeface="Canva Sans Bold"/>
                <a:ea typeface="Canva Sans Bold"/>
                <a:cs typeface="Canva Sans Bold"/>
                <a:sym typeface="Canva Sans Bold"/>
              </a:rPr>
              <a:t>CrowdSurge</a:t>
            </a:r>
            <a:r>
              <a:rPr lang="en-US" sz="2000" b="1" dirty="0">
                <a:solidFill>
                  <a:srgbClr val="000000"/>
                </a:solidFill>
                <a:latin typeface="Canva Sans Bold"/>
                <a:ea typeface="Canva Sans Bold"/>
                <a:cs typeface="Canva Sans Bold"/>
                <a:sym typeface="Canva Sans Bold"/>
              </a:rPr>
              <a:t>: A Crowd Density Monitoring </a:t>
            </a:r>
          </a:p>
          <a:p>
            <a:pPr algn="l">
              <a:lnSpc>
                <a:spcPts val="2800"/>
              </a:lnSpc>
            </a:pPr>
            <a:r>
              <a:rPr lang="en-US" sz="2000" b="1" dirty="0">
                <a:solidFill>
                  <a:srgbClr val="000000"/>
                </a:solidFill>
                <a:latin typeface="Canva Sans Bold"/>
                <a:ea typeface="Canva Sans Bold"/>
                <a:cs typeface="Canva Sans Bold"/>
                <a:sym typeface="Canva Sans Bold"/>
              </a:rPr>
              <a:t>Solution Using Smart Video Surveillance with </a:t>
            </a:r>
          </a:p>
          <a:p>
            <a:pPr algn="l">
              <a:lnSpc>
                <a:spcPts val="2800"/>
              </a:lnSpc>
              <a:spcBef>
                <a:spcPct val="0"/>
              </a:spcBef>
            </a:pPr>
            <a:r>
              <a:rPr lang="en-US" sz="2000" b="1" dirty="0">
                <a:solidFill>
                  <a:srgbClr val="000000"/>
                </a:solidFill>
                <a:latin typeface="Canva Sans Bold"/>
                <a:ea typeface="Canva Sans Bold"/>
                <a:cs typeface="Canva Sans Bold"/>
                <a:sym typeface="Canva Sans Bold"/>
              </a:rPr>
              <a:t>Security Vulnerability Assessment</a:t>
            </a:r>
          </a:p>
        </p:txBody>
      </p:sp>
      <p:sp>
        <p:nvSpPr>
          <p:cNvPr id="6" name="TextBox 6"/>
          <p:cNvSpPr txBox="1"/>
          <p:nvPr/>
        </p:nvSpPr>
        <p:spPr>
          <a:xfrm>
            <a:off x="3458560" y="2715761"/>
            <a:ext cx="1463159" cy="701675"/>
          </a:xfrm>
          <a:prstGeom prst="rect">
            <a:avLst/>
          </a:prstGeom>
        </p:spPr>
        <p:txBody>
          <a:bodyPr lIns="0" tIns="0" rIns="0" bIns="0" rtlCol="0" anchor="t">
            <a:spAutoFit/>
          </a:bodyPr>
          <a:lstStyle/>
          <a:p>
            <a:pPr algn="ctr">
              <a:lnSpc>
                <a:spcPts val="2800"/>
              </a:lnSpc>
            </a:pPr>
            <a:r>
              <a:rPr lang="en-US" sz="2000" b="1">
                <a:solidFill>
                  <a:srgbClr val="000000"/>
                </a:solidFill>
                <a:latin typeface="Canva Sans Bold"/>
                <a:ea typeface="Canva Sans Bold"/>
                <a:cs typeface="Canva Sans Bold"/>
                <a:sym typeface="Canva Sans Bold"/>
              </a:rPr>
              <a:t>2 April 2022</a:t>
            </a:r>
          </a:p>
          <a:p>
            <a:pPr algn="ctr">
              <a:lnSpc>
                <a:spcPts val="2800"/>
              </a:lnSpc>
              <a:spcBef>
                <a:spcPct val="0"/>
              </a:spcBef>
            </a:pPr>
            <a:r>
              <a:rPr lang="en-US" sz="2000" b="1">
                <a:solidFill>
                  <a:srgbClr val="000000"/>
                </a:solidFill>
                <a:latin typeface="Canva Sans Bold"/>
                <a:ea typeface="Canva Sans Bold"/>
                <a:cs typeface="Canva Sans Bold"/>
                <a:sym typeface="Canva Sans Bold"/>
              </a:rPr>
              <a:t>IEEE</a:t>
            </a:r>
          </a:p>
        </p:txBody>
      </p:sp>
      <p:sp>
        <p:nvSpPr>
          <p:cNvPr id="7" name="TextBox 7"/>
          <p:cNvSpPr txBox="1"/>
          <p:nvPr/>
        </p:nvSpPr>
        <p:spPr>
          <a:xfrm>
            <a:off x="5223662" y="2671628"/>
            <a:ext cx="3027751" cy="6463308"/>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YOLOv4 Object Detection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Web and Mobile Applications for Monitoring</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Crowd Density Calculation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Security Vulnerability Testing (OWASP ZAP)</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Usability Testing (System Usability Scale - SUS)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Model Evaluation using Confusion Matrix</a:t>
            </a:r>
          </a:p>
        </p:txBody>
      </p:sp>
      <p:sp>
        <p:nvSpPr>
          <p:cNvPr id="8" name="TextBox 8"/>
          <p:cNvSpPr txBox="1"/>
          <p:nvPr/>
        </p:nvSpPr>
        <p:spPr>
          <a:xfrm>
            <a:off x="8570904" y="2715761"/>
            <a:ext cx="3136158" cy="5847755"/>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Detection Accuracy and Performance (YOLOv4 Object Detection)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Accuracy (91.81%) and precision (94.44%)</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Crowd Density Estimation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Security Vulnerability Assessment</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Usability Testing</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Real-Time Monitoring and Alerts</a:t>
            </a:r>
          </a:p>
        </p:txBody>
      </p:sp>
      <p:sp>
        <p:nvSpPr>
          <p:cNvPr id="9" name="TextBox 9"/>
          <p:cNvSpPr txBox="1"/>
          <p:nvPr/>
        </p:nvSpPr>
        <p:spPr>
          <a:xfrm>
            <a:off x="12026552" y="2671628"/>
            <a:ext cx="2645235" cy="6155531"/>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Real-Time, Accurate Crowd Monitoring</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High Detection Accuracy and Precision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Effective Crowd Management</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Scalability for Public Spaces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Proactive Alerts for Safety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Improved Resource Allocation</a:t>
            </a:r>
          </a:p>
        </p:txBody>
      </p:sp>
      <p:sp>
        <p:nvSpPr>
          <p:cNvPr id="10" name="TextBox 10"/>
          <p:cNvSpPr txBox="1"/>
          <p:nvPr/>
        </p:nvSpPr>
        <p:spPr>
          <a:xfrm>
            <a:off x="15109937" y="2715761"/>
            <a:ext cx="2533661" cy="3693319"/>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Detection Issues with Full Occlusions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Environmental Sensitivity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Dependence on Camera Quality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Limited Scalability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443281" y="1372275"/>
          <a:ext cx="17401439" cy="8372248"/>
        </p:xfrm>
        <a:graphic>
          <a:graphicData uri="http://schemas.openxmlformats.org/drawingml/2006/table">
            <a:tbl>
              <a:tblPr/>
              <a:tblGrid>
                <a:gridCol w="956024">
                  <a:extLst>
                    <a:ext uri="{9D8B030D-6E8A-4147-A177-3AD203B41FA5}">
                      <a16:colId xmlns:a16="http://schemas.microsoft.com/office/drawing/2014/main" val="20000"/>
                    </a:ext>
                  </a:extLst>
                </a:gridCol>
                <a:gridCol w="1779355">
                  <a:extLst>
                    <a:ext uri="{9D8B030D-6E8A-4147-A177-3AD203B41FA5}">
                      <a16:colId xmlns:a16="http://schemas.microsoft.com/office/drawing/2014/main" val="20001"/>
                    </a:ext>
                  </a:extLst>
                </a:gridCol>
                <a:gridCol w="1925660">
                  <a:extLst>
                    <a:ext uri="{9D8B030D-6E8A-4147-A177-3AD203B41FA5}">
                      <a16:colId xmlns:a16="http://schemas.microsoft.com/office/drawing/2014/main" val="20002"/>
                    </a:ext>
                  </a:extLst>
                </a:gridCol>
                <a:gridCol w="3346407">
                  <a:extLst>
                    <a:ext uri="{9D8B030D-6E8A-4147-A177-3AD203B41FA5}">
                      <a16:colId xmlns:a16="http://schemas.microsoft.com/office/drawing/2014/main" val="20003"/>
                    </a:ext>
                  </a:extLst>
                </a:gridCol>
                <a:gridCol w="3398181">
                  <a:extLst>
                    <a:ext uri="{9D8B030D-6E8A-4147-A177-3AD203B41FA5}">
                      <a16:colId xmlns:a16="http://schemas.microsoft.com/office/drawing/2014/main" val="20004"/>
                    </a:ext>
                  </a:extLst>
                </a:gridCol>
                <a:gridCol w="3036282">
                  <a:extLst>
                    <a:ext uri="{9D8B030D-6E8A-4147-A177-3AD203B41FA5}">
                      <a16:colId xmlns:a16="http://schemas.microsoft.com/office/drawing/2014/main" val="20005"/>
                    </a:ext>
                  </a:extLst>
                </a:gridCol>
                <a:gridCol w="2959530">
                  <a:extLst>
                    <a:ext uri="{9D8B030D-6E8A-4147-A177-3AD203B41FA5}">
                      <a16:colId xmlns:a16="http://schemas.microsoft.com/office/drawing/2014/main" val="20006"/>
                    </a:ext>
                  </a:extLst>
                </a:gridCol>
              </a:tblGrid>
              <a:tr h="1090814">
                <a:tc>
                  <a:txBody>
                    <a:bodyPr/>
                    <a:lstStyle/>
                    <a:p>
                      <a:pPr algn="ctr">
                        <a:lnSpc>
                          <a:spcPts val="2520"/>
                        </a:lnSpc>
                        <a:defRPr/>
                      </a:pPr>
                      <a:r>
                        <a:rPr lang="en-US" sz="1800" b="1" dirty="0">
                          <a:solidFill>
                            <a:srgbClr val="FFFFFF"/>
                          </a:solidFill>
                          <a:latin typeface="Canva Sans Bold"/>
                          <a:ea typeface="Canva Sans Bold"/>
                          <a:cs typeface="Canva Sans Bold"/>
                          <a:sym typeface="Canva Sans Bold"/>
                        </a:rPr>
                        <a:t>SNO</a:t>
                      </a: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TITLE / AUTHOR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JOURNAL NAME / YEAR</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METHODS / PROCESS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RESULT</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ADVANTAGES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tc>
                  <a:txBody>
                    <a:bodyPr/>
                    <a:lstStyle/>
                    <a:p>
                      <a:pPr algn="ctr">
                        <a:lnSpc>
                          <a:spcPts val="2520"/>
                        </a:lnSpc>
                        <a:defRPr/>
                      </a:pPr>
                      <a:r>
                        <a:rPr lang="en-US" sz="1800" b="1">
                          <a:solidFill>
                            <a:srgbClr val="FFFFFF"/>
                          </a:solidFill>
                          <a:latin typeface="Canva Sans Bold"/>
                          <a:ea typeface="Canva Sans Bold"/>
                          <a:cs typeface="Canva Sans Bold"/>
                          <a:sym typeface="Canva Sans Bold"/>
                        </a:rPr>
                        <a:t>LIMITATIONS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solidFill>
                      <a:srgbClr val="B33C3C"/>
                    </a:solidFill>
                  </a:tcPr>
                </a:tc>
                <a:extLst>
                  <a:ext uri="{0D108BD9-81ED-4DB2-BD59-A6C34878D82A}">
                    <a16:rowId xmlns:a16="http://schemas.microsoft.com/office/drawing/2014/main" val="10000"/>
                  </a:ext>
                </a:extLst>
              </a:tr>
              <a:tr h="7281434">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l">
                        <a:lnSpc>
                          <a:spcPts val="280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marL="388620" lvl="1" indent="-194310" algn="ctr">
                        <a:lnSpc>
                          <a:spcPts val="2520"/>
                        </a:lnSpc>
                        <a:buFont typeface="Arial"/>
                        <a:buChar char="•"/>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2520"/>
                        </a:lnSpc>
                        <a:defRPr/>
                      </a:pPr>
                      <a:endParaRPr lang="en-US" sz="1100" dirty="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3"/>
          <p:cNvSpPr txBox="1"/>
          <p:nvPr/>
        </p:nvSpPr>
        <p:spPr>
          <a:xfrm>
            <a:off x="3581400" y="66902"/>
            <a:ext cx="10307989" cy="1256754"/>
          </a:xfrm>
          <a:prstGeom prst="rect">
            <a:avLst/>
          </a:prstGeom>
        </p:spPr>
        <p:txBody>
          <a:bodyPr wrap="square"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LITERATURE SURVEY </a:t>
            </a:r>
          </a:p>
        </p:txBody>
      </p:sp>
      <p:sp>
        <p:nvSpPr>
          <p:cNvPr id="4" name="TextBox 4"/>
          <p:cNvSpPr txBox="1"/>
          <p:nvPr/>
        </p:nvSpPr>
        <p:spPr>
          <a:xfrm>
            <a:off x="709493" y="2725286"/>
            <a:ext cx="327303" cy="339725"/>
          </a:xfrm>
          <a:prstGeom prst="rect">
            <a:avLst/>
          </a:prstGeom>
        </p:spPr>
        <p:txBody>
          <a:bodyPr lIns="0" tIns="0" rIns="0" bIns="0" rtlCol="0" anchor="t">
            <a:spAutoFit/>
          </a:bodyPr>
          <a:lstStyle/>
          <a:p>
            <a:pPr algn="ctr">
              <a:lnSpc>
                <a:spcPts val="2799"/>
              </a:lnSpc>
              <a:spcBef>
                <a:spcPct val="0"/>
              </a:spcBef>
            </a:pPr>
            <a:r>
              <a:rPr lang="en-US" sz="1999" b="1">
                <a:solidFill>
                  <a:srgbClr val="000000"/>
                </a:solidFill>
                <a:latin typeface="Canva Sans Bold"/>
                <a:ea typeface="Canva Sans Bold"/>
                <a:cs typeface="Canva Sans Bold"/>
                <a:sym typeface="Canva Sans Bold"/>
              </a:rPr>
              <a:t>03</a:t>
            </a:r>
          </a:p>
        </p:txBody>
      </p:sp>
      <p:sp>
        <p:nvSpPr>
          <p:cNvPr id="5" name="TextBox 5"/>
          <p:cNvSpPr txBox="1"/>
          <p:nvPr/>
        </p:nvSpPr>
        <p:spPr>
          <a:xfrm>
            <a:off x="1469981" y="2715761"/>
            <a:ext cx="1686637" cy="3521075"/>
          </a:xfrm>
          <a:prstGeom prst="rect">
            <a:avLst/>
          </a:prstGeom>
        </p:spPr>
        <p:txBody>
          <a:bodyPr lIns="0" tIns="0" rIns="0" bIns="0" rtlCol="0" anchor="t">
            <a:spAutoFit/>
          </a:bodyPr>
          <a:lstStyle/>
          <a:p>
            <a:pPr algn="l">
              <a:lnSpc>
                <a:spcPts val="2800"/>
              </a:lnSpc>
            </a:pPr>
            <a:r>
              <a:rPr lang="en-US" sz="2000" b="1" dirty="0">
                <a:solidFill>
                  <a:srgbClr val="000000"/>
                </a:solidFill>
                <a:latin typeface="Canva Sans Bold"/>
                <a:ea typeface="Canva Sans Bold"/>
                <a:cs typeface="Canva Sans Bold"/>
                <a:sym typeface="Canva Sans Bold"/>
              </a:rPr>
              <a:t>Bus Tracking System Using RF Communication for Passenger Information over Internet of Things</a:t>
            </a:r>
          </a:p>
          <a:p>
            <a:pPr algn="l">
              <a:lnSpc>
                <a:spcPts val="2800"/>
              </a:lnSpc>
              <a:spcBef>
                <a:spcPct val="0"/>
              </a:spcBef>
            </a:pPr>
            <a:endParaRPr lang="en-US" sz="2000" b="1" dirty="0">
              <a:solidFill>
                <a:srgbClr val="000000"/>
              </a:solidFill>
              <a:latin typeface="Canva Sans Bold"/>
              <a:ea typeface="Canva Sans Bold"/>
              <a:cs typeface="Canva Sans Bold"/>
              <a:sym typeface="Canva Sans Bold"/>
            </a:endParaRPr>
          </a:p>
        </p:txBody>
      </p:sp>
      <p:sp>
        <p:nvSpPr>
          <p:cNvPr id="6" name="TextBox 6"/>
          <p:cNvSpPr txBox="1"/>
          <p:nvPr/>
        </p:nvSpPr>
        <p:spPr>
          <a:xfrm>
            <a:off x="3379324" y="2715761"/>
            <a:ext cx="1621631" cy="701675"/>
          </a:xfrm>
          <a:prstGeom prst="rect">
            <a:avLst/>
          </a:prstGeom>
        </p:spPr>
        <p:txBody>
          <a:bodyPr lIns="0" tIns="0" rIns="0" bIns="0" rtlCol="0" anchor="t">
            <a:spAutoFit/>
          </a:bodyPr>
          <a:lstStyle/>
          <a:p>
            <a:pPr algn="ctr">
              <a:lnSpc>
                <a:spcPts val="2800"/>
              </a:lnSpc>
            </a:pPr>
            <a:r>
              <a:rPr lang="en-US" sz="2000" b="1">
                <a:solidFill>
                  <a:srgbClr val="000000"/>
                </a:solidFill>
                <a:latin typeface="Canva Sans Bold"/>
                <a:ea typeface="Canva Sans Bold"/>
                <a:cs typeface="Canva Sans Bold"/>
                <a:sym typeface="Canva Sans Bold"/>
              </a:rPr>
              <a:t>15 June 2022</a:t>
            </a:r>
          </a:p>
          <a:p>
            <a:pPr algn="ctr">
              <a:lnSpc>
                <a:spcPts val="2800"/>
              </a:lnSpc>
              <a:spcBef>
                <a:spcPct val="0"/>
              </a:spcBef>
            </a:pPr>
            <a:r>
              <a:rPr lang="en-US" sz="2000" b="1">
                <a:solidFill>
                  <a:srgbClr val="000000"/>
                </a:solidFill>
                <a:latin typeface="Canva Sans Bold"/>
                <a:ea typeface="Canva Sans Bold"/>
                <a:cs typeface="Canva Sans Bold"/>
                <a:sym typeface="Canva Sans Bold"/>
              </a:rPr>
              <a:t>IJRASET</a:t>
            </a:r>
          </a:p>
        </p:txBody>
      </p:sp>
      <p:sp>
        <p:nvSpPr>
          <p:cNvPr id="7" name="TextBox 7"/>
          <p:cNvSpPr txBox="1"/>
          <p:nvPr/>
        </p:nvSpPr>
        <p:spPr>
          <a:xfrm>
            <a:off x="5223662" y="2671628"/>
            <a:ext cx="3023392" cy="6155531"/>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GPS Data Collection (Bus Location Tracking)</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RF Communication (Data Transmission)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Data Transmission to the Cloud (IoT Integration)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Data Processing and Estimation of Bus ETA</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Data Processing &amp; Display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System Testing and Validation</a:t>
            </a:r>
          </a:p>
        </p:txBody>
      </p:sp>
      <p:sp>
        <p:nvSpPr>
          <p:cNvPr id="8" name="TextBox 8"/>
          <p:cNvSpPr txBox="1"/>
          <p:nvPr/>
        </p:nvSpPr>
        <p:spPr>
          <a:xfrm>
            <a:off x="8570904" y="2715761"/>
            <a:ext cx="3136158" cy="5232202"/>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Accuracy of the bus location was validated with an error margin of ±10-15 meters.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Average ETA accuracy was within ±3 minutes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Data transmission delay was minimal, with updates sent approximately every 1-2 seconds</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 Successful data storage and real-time accessibility.</a:t>
            </a:r>
          </a:p>
        </p:txBody>
      </p:sp>
      <p:sp>
        <p:nvSpPr>
          <p:cNvPr id="9" name="TextBox 9"/>
          <p:cNvSpPr txBox="1"/>
          <p:nvPr/>
        </p:nvSpPr>
        <p:spPr>
          <a:xfrm>
            <a:off x="12026552" y="2671628"/>
            <a:ext cx="2645235" cy="6463308"/>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Real-Time Bus Location Tracking</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Efficient RF Communication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Enhanced Passenger Satisfaction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Improved Safety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Increased Operational Efficiency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Cost-Efficiency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Cloud-Based Data Storage and Access</a:t>
            </a:r>
          </a:p>
        </p:txBody>
      </p:sp>
      <p:sp>
        <p:nvSpPr>
          <p:cNvPr id="10" name="TextBox 10"/>
          <p:cNvSpPr txBox="1"/>
          <p:nvPr/>
        </p:nvSpPr>
        <p:spPr>
          <a:xfrm>
            <a:off x="15109937" y="2715761"/>
            <a:ext cx="2533661" cy="4616648"/>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Weather Conditions Impact</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System Maintenance and Calibration</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Passenger Engagement with Technology</a:t>
            </a:r>
          </a:p>
          <a:p>
            <a:pPr marL="342900" indent="-342900" algn="l">
              <a:buFont typeface="Arial" panose="020B0604020202020204" pitchFamily="34" charset="0"/>
              <a:buChar char="•"/>
            </a:pPr>
            <a:endParaRPr lang="en-US" sz="2000" b="1" dirty="0">
              <a:solidFill>
                <a:srgbClr val="000000"/>
              </a:solidFill>
              <a:latin typeface="Canva Sans Bold"/>
              <a:ea typeface="Canva Sans Bold"/>
              <a:cs typeface="Canva Sans Bold"/>
              <a:sym typeface="Canva Sans Bold"/>
            </a:endParaRPr>
          </a:p>
          <a:p>
            <a:pPr marL="342900" indent="-342900" algn="l">
              <a:buFont typeface="Arial" panose="020B0604020202020204" pitchFamily="34" charset="0"/>
              <a:buChar char="•"/>
            </a:pPr>
            <a:r>
              <a:rPr lang="en-US" sz="2000" b="1" dirty="0">
                <a:solidFill>
                  <a:srgbClr val="000000"/>
                </a:solidFill>
                <a:latin typeface="Canva Sans Bold"/>
                <a:ea typeface="Canva Sans Bold"/>
                <a:cs typeface="Canva Sans Bold"/>
                <a:sym typeface="Canva Sans Bold"/>
              </a:rPr>
              <a:t>Maintenance of Communication Infrastructure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505200" y="895350"/>
            <a:ext cx="10599658" cy="1256754"/>
          </a:xfrm>
          <a:prstGeom prst="rect">
            <a:avLst/>
          </a:prstGeom>
        </p:spPr>
        <p:txBody>
          <a:bodyPr wrap="square" lIns="0" tIns="0" rIns="0" bIns="0" rtlCol="0" anchor="t">
            <a:spAutoFit/>
          </a:bodyPr>
          <a:lstStyle/>
          <a:p>
            <a:pPr algn="ctr">
              <a:lnSpc>
                <a:spcPts val="9799"/>
              </a:lnSpc>
              <a:spcBef>
                <a:spcPct val="0"/>
              </a:spcBef>
            </a:pPr>
            <a:r>
              <a:rPr lang="en-US" sz="6999" b="1" dirty="0">
                <a:solidFill>
                  <a:srgbClr val="000000"/>
                </a:solidFill>
                <a:latin typeface="Canva Sans Bold"/>
                <a:ea typeface="Canva Sans Bold"/>
                <a:cs typeface="Canva Sans Bold"/>
                <a:sym typeface="Canva Sans Bold"/>
              </a:rPr>
              <a:t>PROBLEM STATEMENT</a:t>
            </a:r>
          </a:p>
        </p:txBody>
      </p:sp>
      <p:sp>
        <p:nvSpPr>
          <p:cNvPr id="3" name="TextBox 3"/>
          <p:cNvSpPr txBox="1"/>
          <p:nvPr/>
        </p:nvSpPr>
        <p:spPr>
          <a:xfrm>
            <a:off x="1028700" y="2717165"/>
            <a:ext cx="16230600" cy="6206827"/>
          </a:xfrm>
          <a:prstGeom prst="rect">
            <a:avLst/>
          </a:prstGeom>
        </p:spPr>
        <p:txBody>
          <a:bodyPr lIns="0" tIns="0" rIns="0" bIns="0" rtlCol="0" anchor="t">
            <a:spAutoFit/>
          </a:bodyPr>
          <a:lstStyle/>
          <a:p>
            <a:pPr marL="582927" lvl="1" indent="-291463" algn="l">
              <a:lnSpc>
                <a:spcPts val="3779"/>
              </a:lnSpc>
              <a:buFont typeface="Arial"/>
              <a:buChar char="•"/>
            </a:pPr>
            <a:r>
              <a:rPr lang="en-US" sz="2699" b="1" dirty="0">
                <a:solidFill>
                  <a:srgbClr val="B33C3C"/>
                </a:solidFill>
                <a:latin typeface="Canva Sans Bold"/>
                <a:ea typeface="Canva Sans Bold"/>
                <a:cs typeface="Canva Sans Bold"/>
                <a:sym typeface="Canva Sans Bold"/>
              </a:rPr>
              <a:t>Uncertainty in Bus Arrival Times</a:t>
            </a:r>
            <a:r>
              <a:rPr lang="en-US" sz="2699" b="1" dirty="0">
                <a:solidFill>
                  <a:srgbClr val="000000"/>
                </a:solidFill>
                <a:latin typeface="Canva Sans Bold"/>
                <a:ea typeface="Canva Sans Bold"/>
                <a:cs typeface="Canva Sans Bold"/>
                <a:sym typeface="Canva Sans Bold"/>
              </a:rPr>
              <a:t>: Passengers are left guessing when their bus will arrive, resulting in long waiting times and inefficient travel planning.</a:t>
            </a:r>
          </a:p>
          <a:p>
            <a:pPr algn="l">
              <a:lnSpc>
                <a:spcPts val="3779"/>
              </a:lnSpc>
            </a:pPr>
            <a:endParaRPr lang="en-US" sz="2699" b="1" dirty="0">
              <a:solidFill>
                <a:srgbClr val="000000"/>
              </a:solidFill>
              <a:latin typeface="Canva Sans Bold"/>
              <a:ea typeface="Canva Sans Bold"/>
              <a:cs typeface="Canva Sans Bold"/>
              <a:sym typeface="Canva Sans Bold"/>
            </a:endParaRPr>
          </a:p>
          <a:p>
            <a:pPr marL="582927" lvl="1" indent="-291463" algn="l">
              <a:lnSpc>
                <a:spcPts val="3779"/>
              </a:lnSpc>
              <a:buFont typeface="Arial"/>
              <a:buChar char="•"/>
            </a:pPr>
            <a:r>
              <a:rPr lang="en-US" sz="2699" b="1" dirty="0">
                <a:solidFill>
                  <a:srgbClr val="B33C3C"/>
                </a:solidFill>
                <a:latin typeface="Canva Sans Bold"/>
                <a:ea typeface="Canva Sans Bold"/>
                <a:cs typeface="Canva Sans Bold"/>
                <a:sym typeface="Canva Sans Bold"/>
              </a:rPr>
              <a:t>Overcrowding at Bus Stops and Buses</a:t>
            </a:r>
            <a:r>
              <a:rPr lang="en-US" sz="2699" b="1" dirty="0">
                <a:solidFill>
                  <a:srgbClr val="000000"/>
                </a:solidFill>
                <a:latin typeface="Canva Sans Bold"/>
                <a:ea typeface="Canva Sans Bold"/>
                <a:cs typeface="Canva Sans Bold"/>
                <a:sym typeface="Canva Sans Bold"/>
              </a:rPr>
              <a:t>: Without real-time crowd density information, passengers may arrive at already crowded bus stops or board overcrowded buses, leading to discomfort and delays.</a:t>
            </a:r>
          </a:p>
          <a:p>
            <a:pPr algn="l">
              <a:lnSpc>
                <a:spcPts val="3779"/>
              </a:lnSpc>
            </a:pPr>
            <a:endParaRPr lang="en-US" sz="2699" b="1" dirty="0">
              <a:solidFill>
                <a:srgbClr val="000000"/>
              </a:solidFill>
              <a:latin typeface="Canva Sans Bold"/>
              <a:ea typeface="Canva Sans Bold"/>
              <a:cs typeface="Canva Sans Bold"/>
              <a:sym typeface="Canva Sans Bold"/>
            </a:endParaRPr>
          </a:p>
          <a:p>
            <a:pPr marL="582927" lvl="1" indent="-291463" algn="l">
              <a:lnSpc>
                <a:spcPts val="3779"/>
              </a:lnSpc>
              <a:buFont typeface="Arial"/>
              <a:buChar char="•"/>
            </a:pPr>
            <a:r>
              <a:rPr lang="en-US" sz="2699" b="1" dirty="0">
                <a:solidFill>
                  <a:srgbClr val="B33C3C"/>
                </a:solidFill>
                <a:latin typeface="Canva Sans Bold"/>
                <a:ea typeface="Canva Sans Bold"/>
                <a:cs typeface="Canva Sans Bold"/>
                <a:sym typeface="Canva Sans Bold"/>
              </a:rPr>
              <a:t>Fragmented Information Systems</a:t>
            </a:r>
            <a:r>
              <a:rPr lang="en-US" sz="2699" b="1" dirty="0">
                <a:solidFill>
                  <a:srgbClr val="000000"/>
                </a:solidFill>
                <a:latin typeface="Canva Sans Bold"/>
                <a:ea typeface="Canva Sans Bold"/>
                <a:cs typeface="Canva Sans Bold"/>
                <a:sym typeface="Canva Sans Bold"/>
              </a:rPr>
              <a:t>: There is no integrated platform that provides both bus tracking and crowd monitoring, leaving passengers without comprehensive, real-time information.</a:t>
            </a:r>
          </a:p>
          <a:p>
            <a:pPr algn="l">
              <a:lnSpc>
                <a:spcPts val="3779"/>
              </a:lnSpc>
            </a:pPr>
            <a:endParaRPr lang="en-US" sz="2699" b="1" dirty="0">
              <a:solidFill>
                <a:srgbClr val="000000"/>
              </a:solidFill>
              <a:latin typeface="Canva Sans Bold"/>
              <a:ea typeface="Canva Sans Bold"/>
              <a:cs typeface="Canva Sans Bold"/>
              <a:sym typeface="Canva Sans Bold"/>
            </a:endParaRPr>
          </a:p>
          <a:p>
            <a:pPr marL="582927" lvl="1" indent="-291463" algn="l">
              <a:lnSpc>
                <a:spcPts val="3779"/>
              </a:lnSpc>
              <a:buFont typeface="Arial"/>
              <a:buChar char="•"/>
            </a:pPr>
            <a:r>
              <a:rPr lang="en-US" sz="2699" b="1" dirty="0">
                <a:solidFill>
                  <a:srgbClr val="B33C3C"/>
                </a:solidFill>
                <a:latin typeface="Canva Sans Bold"/>
                <a:ea typeface="Canva Sans Bold"/>
                <a:cs typeface="Canva Sans Bold"/>
                <a:sym typeface="Canva Sans Bold"/>
              </a:rPr>
              <a:t>Unaware of the new apps </a:t>
            </a:r>
            <a:r>
              <a:rPr lang="en-US" sz="2699" b="1" dirty="0">
                <a:solidFill>
                  <a:srgbClr val="000000"/>
                </a:solidFill>
                <a:latin typeface="Canva Sans Bold"/>
                <a:ea typeface="Canva Sans Bold"/>
                <a:cs typeface="Canva Sans Bold"/>
                <a:sym typeface="Canva Sans Bold"/>
              </a:rPr>
              <a:t>: The existing apps are not fully utilized by the people of all ages.</a:t>
            </a:r>
          </a:p>
          <a:p>
            <a:pPr algn="l">
              <a:lnSpc>
                <a:spcPts val="2800"/>
              </a:lnSpc>
              <a:spcBef>
                <a:spcPct val="0"/>
              </a:spcBef>
            </a:pPr>
            <a:endParaRPr lang="en-US" sz="2699" b="1" dirty="0">
              <a:solidFill>
                <a:srgbClr val="000000"/>
              </a:solidFill>
              <a:latin typeface="Canva Sans Bold"/>
              <a:ea typeface="Canva Sans Bold"/>
              <a:cs typeface="Canva Sans Bold"/>
              <a:sym typeface="Canva Sans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547560" y="419100"/>
            <a:ext cx="7345281" cy="1266629"/>
          </a:xfrm>
          <a:prstGeom prst="rect">
            <a:avLst/>
          </a:prstGeom>
        </p:spPr>
        <p:txBody>
          <a:bodyPr wrap="none">
            <a:spAutoFit/>
          </a:bodyPr>
          <a:lstStyle/>
          <a:p>
            <a:pPr algn="ctr">
              <a:lnSpc>
                <a:spcPts val="9799"/>
              </a:lnSpc>
              <a:spcBef>
                <a:spcPct val="0"/>
              </a:spcBef>
            </a:pPr>
            <a:r>
              <a:rPr lang="en-US" sz="7000" b="1" dirty="0">
                <a:solidFill>
                  <a:srgbClr val="000000"/>
                </a:solidFill>
                <a:latin typeface="Canva Sans Bold"/>
                <a:ea typeface="Canva Sans Bold"/>
                <a:cs typeface="Canva Sans Bold"/>
                <a:sym typeface="Canva Sans Bold"/>
              </a:rPr>
              <a:t>METHODOLOGY</a:t>
            </a:r>
          </a:p>
        </p:txBody>
      </p:sp>
      <p:sp>
        <p:nvSpPr>
          <p:cNvPr id="3" name="Rectangle 2"/>
          <p:cNvSpPr/>
          <p:nvPr/>
        </p:nvSpPr>
        <p:spPr>
          <a:xfrm>
            <a:off x="1066800" y="2095500"/>
            <a:ext cx="16306800" cy="7155805"/>
          </a:xfrm>
          <a:prstGeom prst="rect">
            <a:avLst/>
          </a:prstGeom>
        </p:spPr>
        <p:txBody>
          <a:bodyPr wrap="square">
            <a:spAutoFit/>
          </a:bodyPr>
          <a:lstStyle/>
          <a:p>
            <a:r>
              <a:rPr lang="en-US" sz="2700" b="1" dirty="0">
                <a:latin typeface="Canva Sans Bold" charset="0"/>
              </a:rPr>
              <a:t>Step 1: </a:t>
            </a:r>
            <a:r>
              <a:rPr lang="en-US" sz="2700" b="1" dirty="0">
                <a:solidFill>
                  <a:srgbClr val="C00000"/>
                </a:solidFill>
                <a:latin typeface="Canva Sans Bold" charset="0"/>
              </a:rPr>
              <a:t>Image Acquisition and Preprocessing</a:t>
            </a:r>
          </a:p>
          <a:p>
            <a:endParaRPr lang="en-US" sz="2700" b="1" dirty="0">
              <a:solidFill>
                <a:srgbClr val="C00000"/>
              </a:solidFill>
              <a:latin typeface="Canva Sans Bold" charset="0"/>
            </a:endParaRPr>
          </a:p>
          <a:p>
            <a:pPr marL="457200" indent="-457200">
              <a:buFont typeface="Wingdings" pitchFamily="2" charset="2"/>
              <a:buChar char="q"/>
            </a:pPr>
            <a:r>
              <a:rPr lang="en-US" sz="2700" dirty="0">
                <a:latin typeface="Canva Sans Bold" charset="0"/>
              </a:rPr>
              <a:t>A </a:t>
            </a:r>
            <a:r>
              <a:rPr lang="en-US" sz="2700" b="1" dirty="0">
                <a:latin typeface="Canva Sans Bold" charset="0"/>
              </a:rPr>
              <a:t>camera inside the bus</a:t>
            </a:r>
            <a:r>
              <a:rPr lang="en-US" sz="2700" dirty="0">
                <a:latin typeface="Canva Sans Bold" charset="0"/>
              </a:rPr>
              <a:t> captures images of passengers at regular intervals. </a:t>
            </a:r>
          </a:p>
          <a:p>
            <a:pPr marL="457200" indent="-457200">
              <a:buFont typeface="Wingdings" pitchFamily="2" charset="2"/>
              <a:buChar char="q"/>
            </a:pPr>
            <a:r>
              <a:rPr lang="en-US" sz="2700" dirty="0">
                <a:latin typeface="Canva Sans Bold" charset="0"/>
              </a:rPr>
              <a:t>The acquired images undergo </a:t>
            </a:r>
            <a:r>
              <a:rPr lang="en-US" sz="2700" b="1" dirty="0">
                <a:latin typeface="Canva Sans Bold" charset="0"/>
              </a:rPr>
              <a:t>preprocessing in MATLAB</a:t>
            </a:r>
            <a:r>
              <a:rPr lang="en-US" sz="2700" dirty="0">
                <a:latin typeface="Canva Sans Bold" charset="0"/>
              </a:rPr>
              <a:t>, including </a:t>
            </a:r>
            <a:r>
              <a:rPr lang="en-US" sz="2700" b="1" dirty="0">
                <a:latin typeface="Canva Sans Bold" charset="0"/>
              </a:rPr>
              <a:t>gray scale conversion</a:t>
            </a:r>
            <a:r>
              <a:rPr lang="en-US" sz="2700" dirty="0">
                <a:latin typeface="Canva Sans Bold" charset="0"/>
              </a:rPr>
              <a:t> and </a:t>
            </a:r>
            <a:r>
              <a:rPr lang="en-US" sz="2700" b="1" dirty="0">
                <a:latin typeface="Canva Sans Bold" charset="0"/>
              </a:rPr>
              <a:t>noise reduction using a Gaussian filter</a:t>
            </a:r>
            <a:r>
              <a:rPr lang="en-US" sz="2700" dirty="0">
                <a:latin typeface="Canva Sans Bold" charset="0"/>
              </a:rPr>
              <a:t> to enhance detection accuracy.</a:t>
            </a:r>
          </a:p>
          <a:p>
            <a:pPr marL="457200" indent="-457200">
              <a:buFont typeface="Wingdings" pitchFamily="2" charset="2"/>
              <a:buChar char="q"/>
            </a:pPr>
            <a:endParaRPr lang="en-US" sz="2700" dirty="0">
              <a:latin typeface="Canva Sans Bold" charset="0"/>
            </a:endParaRPr>
          </a:p>
          <a:p>
            <a:r>
              <a:rPr lang="en-US" sz="2700" b="1" dirty="0">
                <a:latin typeface="Canva Sans Bold" charset="0"/>
              </a:rPr>
              <a:t>Step 2: </a:t>
            </a:r>
            <a:r>
              <a:rPr lang="en-US" sz="2700" b="1" dirty="0">
                <a:solidFill>
                  <a:srgbClr val="C00000"/>
                </a:solidFill>
                <a:latin typeface="Canva Sans Bold" charset="0"/>
              </a:rPr>
              <a:t>Passenger Detection and Counting</a:t>
            </a:r>
          </a:p>
          <a:p>
            <a:endParaRPr lang="en-US" sz="2700" b="1" dirty="0">
              <a:solidFill>
                <a:srgbClr val="C00000"/>
              </a:solidFill>
              <a:latin typeface="Canva Sans Bold" charset="0"/>
            </a:endParaRPr>
          </a:p>
          <a:p>
            <a:pPr marL="457200" indent="-457200">
              <a:buFont typeface="Wingdings" pitchFamily="2" charset="2"/>
              <a:buChar char="q"/>
            </a:pPr>
            <a:r>
              <a:rPr lang="en-US" sz="2700" dirty="0">
                <a:latin typeface="Canva Sans Bold" charset="0"/>
              </a:rPr>
              <a:t>The system applies </a:t>
            </a:r>
            <a:r>
              <a:rPr lang="en-US" sz="2700" b="1" dirty="0">
                <a:latin typeface="Canva Sans Bold" charset="0"/>
              </a:rPr>
              <a:t>face detection algorithms</a:t>
            </a:r>
            <a:r>
              <a:rPr lang="en-US" sz="2700" dirty="0">
                <a:latin typeface="Canva Sans Bold" charset="0"/>
              </a:rPr>
              <a:t> like </a:t>
            </a:r>
            <a:r>
              <a:rPr lang="en-US" sz="2700" b="1" dirty="0" err="1">
                <a:latin typeface="Canva Sans Bold" charset="0"/>
              </a:rPr>
              <a:t>Haar</a:t>
            </a:r>
            <a:r>
              <a:rPr lang="en-US" sz="2700" b="1" dirty="0">
                <a:latin typeface="Canva Sans Bold" charset="0"/>
              </a:rPr>
              <a:t> Cascade or Histogram of Oriented Gradients (HOG)</a:t>
            </a:r>
            <a:r>
              <a:rPr lang="en-US" sz="2700" dirty="0">
                <a:latin typeface="Canva Sans Bold" charset="0"/>
              </a:rPr>
              <a:t> to identify passengers. </a:t>
            </a:r>
          </a:p>
          <a:p>
            <a:pPr marL="457200" indent="-457200">
              <a:buFont typeface="Wingdings" pitchFamily="2" charset="2"/>
              <a:buChar char="q"/>
            </a:pPr>
            <a:r>
              <a:rPr lang="en-US" sz="2700" b="1" dirty="0">
                <a:latin typeface="Canva Sans Bold" charset="0"/>
              </a:rPr>
              <a:t>Edge detection (</a:t>
            </a:r>
            <a:r>
              <a:rPr lang="en-US" sz="2700" b="1" dirty="0" err="1">
                <a:latin typeface="Canva Sans Bold" charset="0"/>
              </a:rPr>
              <a:t>Sobel</a:t>
            </a:r>
            <a:r>
              <a:rPr lang="en-US" sz="2700" b="1" dirty="0">
                <a:latin typeface="Canva Sans Bold" charset="0"/>
              </a:rPr>
              <a:t>/Canny) and blob detection</a:t>
            </a:r>
            <a:r>
              <a:rPr lang="en-US" sz="2700" dirty="0">
                <a:latin typeface="Canva Sans Bold" charset="0"/>
              </a:rPr>
              <a:t> techniques refine the results. </a:t>
            </a:r>
          </a:p>
          <a:p>
            <a:pPr marL="457200" indent="-457200">
              <a:buFont typeface="Wingdings" pitchFamily="2" charset="2"/>
              <a:buChar char="q"/>
            </a:pPr>
            <a:r>
              <a:rPr lang="en-US" sz="2700" b="1" dirty="0">
                <a:latin typeface="Canva Sans Bold" charset="0"/>
              </a:rPr>
              <a:t>Connected component analysis</a:t>
            </a:r>
            <a:r>
              <a:rPr lang="en-US" sz="2700" dirty="0">
                <a:latin typeface="Canva Sans Bold" charset="0"/>
              </a:rPr>
              <a:t> is used to count the number of detected passengers.</a:t>
            </a:r>
          </a:p>
          <a:p>
            <a:endParaRPr lang="en-US" sz="2700" dirty="0">
              <a:latin typeface="Canva Sans Bold" charset="0"/>
            </a:endParaRPr>
          </a:p>
          <a:p>
            <a:r>
              <a:rPr lang="en-US" sz="2700" b="1" dirty="0">
                <a:latin typeface="Canva Sans Bold" charset="0"/>
              </a:rPr>
              <a:t>Step 3: </a:t>
            </a:r>
            <a:r>
              <a:rPr lang="en-US" sz="2700" b="1" dirty="0">
                <a:solidFill>
                  <a:srgbClr val="C00000"/>
                </a:solidFill>
                <a:latin typeface="Canva Sans Bold" charset="0"/>
              </a:rPr>
              <a:t>Real-Time Bus Location Tracking</a:t>
            </a:r>
          </a:p>
          <a:p>
            <a:endParaRPr lang="en-US" sz="2700" b="1" dirty="0">
              <a:solidFill>
                <a:srgbClr val="C00000"/>
              </a:solidFill>
              <a:latin typeface="Canva Sans Bold" charset="0"/>
            </a:endParaRPr>
          </a:p>
          <a:p>
            <a:pPr marL="457200" indent="-457200">
              <a:buFont typeface="Wingdings" pitchFamily="2" charset="2"/>
              <a:buChar char="q"/>
            </a:pPr>
            <a:r>
              <a:rPr lang="en-US" sz="2700" dirty="0">
                <a:latin typeface="Canva Sans Bold" charset="0"/>
              </a:rPr>
              <a:t>A </a:t>
            </a:r>
            <a:r>
              <a:rPr lang="en-US" sz="2700" b="1" dirty="0">
                <a:latin typeface="Canva Sans Bold" charset="0"/>
              </a:rPr>
              <a:t>RF Transmitter (</a:t>
            </a:r>
            <a:r>
              <a:rPr lang="en-US" sz="2700" b="1" dirty="0" err="1">
                <a:latin typeface="Canva Sans Bold" charset="0"/>
              </a:rPr>
              <a:t>Tx</a:t>
            </a:r>
            <a:r>
              <a:rPr lang="en-US" sz="2700" b="1" dirty="0">
                <a:latin typeface="Canva Sans Bold" charset="0"/>
              </a:rPr>
              <a:t>) and Receiver (Rx) module</a:t>
            </a:r>
            <a:r>
              <a:rPr lang="en-US" sz="2700" dirty="0">
                <a:latin typeface="Canva Sans Bold" charset="0"/>
              </a:rPr>
              <a:t> track the bus location. The </a:t>
            </a:r>
            <a:r>
              <a:rPr lang="en-US" sz="2700" b="1" dirty="0">
                <a:latin typeface="Canva Sans Bold" charset="0"/>
              </a:rPr>
              <a:t>microcontroller (ATmega328)</a:t>
            </a:r>
            <a:r>
              <a:rPr lang="en-US" sz="2700" dirty="0">
                <a:latin typeface="Canva Sans Bold" charset="0"/>
              </a:rPr>
              <a:t> processes the RF signals and updates the real-time </a:t>
            </a:r>
            <a:r>
              <a:rPr lang="en-US" sz="2700" b="1" dirty="0">
                <a:latin typeface="Canva Sans Bold" charset="0"/>
              </a:rPr>
              <a:t>bus location</a:t>
            </a:r>
            <a:r>
              <a:rPr lang="en-US" sz="2700" dirty="0">
                <a:latin typeface="Canva Sans Bold" charset="0"/>
              </a:rPr>
              <a:t>. </a:t>
            </a:r>
          </a:p>
        </p:txBody>
      </p:sp>
    </p:spTree>
    <p:extLst>
      <p:ext uri="{BB962C8B-B14F-4D97-AF65-F5344CB8AC3E}">
        <p14:creationId xmlns:p14="http://schemas.microsoft.com/office/powerpoint/2010/main" val="34027862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1786</TotalTime>
  <Words>1887</Words>
  <Application>Microsoft Office PowerPoint</Application>
  <PresentationFormat>Custom</PresentationFormat>
  <Paragraphs>349</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Canva Sans Bold</vt:lpstr>
      <vt:lpstr>Canva Sans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TIME SMART BUS TRACKING AND CROWD MONITORING SYSTEM</dc:title>
  <cp:lastModifiedBy>Priya B</cp:lastModifiedBy>
  <cp:revision>64</cp:revision>
  <dcterms:created xsi:type="dcterms:W3CDTF">2006-08-16T00:00:00Z</dcterms:created>
  <dcterms:modified xsi:type="dcterms:W3CDTF">2025-05-08T12:15:45Z</dcterms:modified>
  <dc:identifier>DAGf6vujycM</dc:identifier>
</cp:coreProperties>
</file>

<file path=docProps/thumbnail.jpeg>
</file>